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9"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5143500" type="screen16x9"/>
  <p:notesSz cx="6858000" cy="9144000"/>
  <p:embeddedFontLst>
    <p:embeddedFont>
      <p:font typeface="Barlow" panose="00000500000000000000" pitchFamily="2" charset="0"/>
      <p:regular r:id="rId14"/>
      <p:bold r:id="rId15"/>
      <p:italic r:id="rId16"/>
      <p:boldItalic r:id="rId17"/>
    </p:embeddedFont>
    <p:embeddedFont>
      <p:font typeface="Barlow ExtraBold" panose="00000900000000000000" pitchFamily="2" charset="0"/>
      <p:bold r:id="rId18"/>
      <p:boldItalic r:id="rId19"/>
    </p:embeddedFont>
    <p:embeddedFont>
      <p:font typeface="Proxima Nova" panose="020B0604020202020204" charset="0"/>
      <p:regular r:id="rId20"/>
      <p:bold r:id="rId21"/>
      <p:italic r:id="rId22"/>
      <p:boldItalic r:id="rId23"/>
    </p:embeddedFont>
    <p:embeddedFont>
      <p:font typeface="Proxima Nova Extrabold" panose="020B0604020202020204" charset="0"/>
      <p:bold r:id="rId24"/>
    </p:embeddedFont>
    <p:embeddedFont>
      <p:font typeface="Raleway" pitchFamily="2" charset="0"/>
      <p:regular r:id="rId25"/>
      <p:bold r:id="rId26"/>
      <p:italic r:id="rId27"/>
      <p:boldItalic r:id="rId28"/>
    </p:embeddedFont>
    <p:embeddedFont>
      <p:font typeface="Raleway ExtraBold" pitchFamily="2" charset="0"/>
      <p:bold r:id="rId29"/>
      <p:boldItalic r:id="rId30"/>
    </p:embeddedFont>
    <p:embeddedFont>
      <p:font typeface="Raleway Medium" pitchFamily="2" charset="0"/>
      <p:regular r:id="rId31"/>
      <p:bold r:id="rId32"/>
      <p:italic r:id="rId33"/>
      <p:boldItalic r:id="rId34"/>
    </p:embeddedFont>
    <p:embeddedFont>
      <p:font typeface="Roboto" panose="02000000000000000000" pitchFamily="2" charset="0"/>
      <p:regular r:id="rId35"/>
      <p:bold r:id="rId36"/>
      <p:italic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940"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font" Target="fonts/font13.fntdata"/><Relationship Id="rId39" Type="http://schemas.openxmlformats.org/officeDocument/2006/relationships/presProps" Target="presProps.xml"/><Relationship Id="rId21" Type="http://schemas.openxmlformats.org/officeDocument/2006/relationships/font" Target="fonts/font8.fntdata"/><Relationship Id="rId34" Type="http://schemas.openxmlformats.org/officeDocument/2006/relationships/font" Target="fonts/font21.fntdata"/><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font" Target="fonts/font16.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32" Type="http://schemas.openxmlformats.org/officeDocument/2006/relationships/font" Target="fonts/font19.fntdata"/><Relationship Id="rId37" Type="http://schemas.openxmlformats.org/officeDocument/2006/relationships/font" Target="fonts/font24.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font" Target="fonts/font15.fntdata"/><Relationship Id="rId36" Type="http://schemas.openxmlformats.org/officeDocument/2006/relationships/font" Target="fonts/font23.fntdata"/><Relationship Id="rId10" Type="http://schemas.openxmlformats.org/officeDocument/2006/relationships/slide" Target="slides/slide9.xml"/><Relationship Id="rId19" Type="http://schemas.openxmlformats.org/officeDocument/2006/relationships/font" Target="fonts/font6.fntdata"/><Relationship Id="rId31" Type="http://schemas.openxmlformats.org/officeDocument/2006/relationships/font" Target="fonts/font1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font" Target="fonts/font14.fntdata"/><Relationship Id="rId30" Type="http://schemas.openxmlformats.org/officeDocument/2006/relationships/font" Target="fonts/font17.fntdata"/><Relationship Id="rId35" Type="http://schemas.openxmlformats.org/officeDocument/2006/relationships/font" Target="fonts/font22.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font" Target="fonts/font12.fntdata"/><Relationship Id="rId33" Type="http://schemas.openxmlformats.org/officeDocument/2006/relationships/font" Target="fonts/font20.fntdata"/><Relationship Id="rId38" Type="http://schemas.openxmlformats.org/officeDocument/2006/relationships/font" Target="fonts/font2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313d056b75a_0_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313d056b75a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Good Evening Members of the Board.</a:t>
            </a:r>
            <a:endParaRPr/>
          </a:p>
          <a:p>
            <a:pPr marL="0" lvl="0" indent="0" algn="l" rtl="0">
              <a:spcBef>
                <a:spcPts val="0"/>
              </a:spcBef>
              <a:spcAft>
                <a:spcPts val="0"/>
              </a:spcAft>
              <a:buNone/>
            </a:pPr>
            <a:endParaRPr/>
          </a:p>
          <a:p>
            <a:pPr marL="0" lvl="0" indent="0" algn="l" rtl="0">
              <a:spcBef>
                <a:spcPts val="0"/>
              </a:spcBef>
              <a:spcAft>
                <a:spcPts val="0"/>
              </a:spcAft>
              <a:buNone/>
            </a:pPr>
            <a:r>
              <a:rPr lang="en"/>
              <a:t>Before I begin, I wanted to introduce myself since this is the first time I’ve worked with you in person. My name is Dallas Hitt and I am in my 3rd year of serving ACPS as a director in Strategic Planning. </a:t>
            </a:r>
            <a:endParaRPr/>
          </a:p>
          <a:p>
            <a:pPr marL="0" lvl="0" indent="0" algn="l" rtl="0">
              <a:spcBef>
                <a:spcPts val="0"/>
              </a:spcBef>
              <a:spcAft>
                <a:spcPts val="0"/>
              </a:spcAft>
              <a:buNone/>
            </a:pPr>
            <a:endParaRPr/>
          </a:p>
          <a:p>
            <a:pPr marL="0" lvl="0" indent="0" algn="l" rtl="0">
              <a:spcBef>
                <a:spcPts val="0"/>
              </a:spcBef>
              <a:spcAft>
                <a:spcPts val="0"/>
              </a:spcAft>
              <a:buNone/>
            </a:pPr>
            <a:r>
              <a:rPr lang="en"/>
              <a:t>Prior to joining the team, I spent a decade teaching and researching at the University of Virginia with a  focus on the leadership, systems, and structures needed at the state, division, and school levels to catalyze improved student learning. Prior that, I led the turnaround of an urban high school in San Antonio, TX. </a:t>
            </a:r>
            <a:endParaRPr/>
          </a:p>
          <a:p>
            <a:pPr marL="0" lvl="0" indent="0" algn="l" rtl="0">
              <a:spcBef>
                <a:spcPts val="0"/>
              </a:spcBef>
              <a:spcAft>
                <a:spcPts val="0"/>
              </a:spcAft>
              <a:buNone/>
            </a:pPr>
            <a:endParaRPr/>
          </a:p>
          <a:p>
            <a:pPr marL="0" lvl="0" indent="0" algn="l" rtl="0">
              <a:spcBef>
                <a:spcPts val="0"/>
              </a:spcBef>
              <a:spcAft>
                <a:spcPts val="0"/>
              </a:spcAft>
              <a:buNone/>
            </a:pPr>
            <a:r>
              <a:rPr lang="en"/>
              <a:t>I am pleased to be with you tonight to share some highlights from ACPS’s 2024 State of the Division report. </a:t>
            </a:r>
            <a:endParaRPr/>
          </a:p>
          <a:p>
            <a:pPr marL="0" lvl="0" indent="0" algn="l" rtl="0">
              <a:spcBef>
                <a:spcPts val="0"/>
              </a:spcBef>
              <a:spcAft>
                <a:spcPts val="0"/>
              </a:spcAft>
              <a:buNone/>
            </a:pPr>
            <a:endParaRPr/>
          </a:p>
          <a:p>
            <a:pPr marL="0" lvl="0" indent="0" algn="l" rtl="0">
              <a:spcBef>
                <a:spcPts val="0"/>
              </a:spcBef>
              <a:spcAft>
                <a:spcPts val="0"/>
              </a:spcAft>
              <a:buNone/>
            </a:pPr>
            <a:r>
              <a:rPr lang="en"/>
              <a:t>As Dr. McLaughlin indicated, these slides are designed to lift up selected milestones reflecting the key organizational accomplishments from last year while also noting metrics that provide some insight into how well these efforts are working.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39f1519b018_0_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 name="Google Shape;341;g39f1519b018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essence of equitable and transformative resources is meeting the needs of our students and communities. </a:t>
            </a:r>
            <a:endParaRPr/>
          </a:p>
          <a:p>
            <a:pPr marL="0" lvl="0" indent="0" algn="l" rtl="0">
              <a:spcBef>
                <a:spcPts val="0"/>
              </a:spcBef>
              <a:spcAft>
                <a:spcPts val="0"/>
              </a:spcAft>
              <a:buNone/>
            </a:pPr>
            <a:endParaRPr/>
          </a:p>
          <a:p>
            <a:pPr marL="0" lvl="0" indent="0" algn="l" rtl="0">
              <a:spcBef>
                <a:spcPts val="0"/>
              </a:spcBef>
              <a:spcAft>
                <a:spcPts val="0"/>
              </a:spcAft>
              <a:buNone/>
            </a:pPr>
            <a:r>
              <a:rPr lang="en"/>
              <a:t>Last school year, milestones we accomplished for this goal include establishing the Accelerated School program which reconceptualized how we at the division level provided support and accountability for our most challenged schools, improving working conditions for staff such as compensation and collective bargaining, and providing field experiences for not just our k-5 students but also our middle school learners. </a:t>
            </a:r>
            <a:endParaRPr/>
          </a:p>
          <a:p>
            <a:pPr marL="0" lvl="0" indent="0" algn="l" rtl="0">
              <a:spcBef>
                <a:spcPts val="0"/>
              </a:spcBef>
              <a:spcAft>
                <a:spcPts val="0"/>
              </a:spcAft>
              <a:buNone/>
            </a:pPr>
            <a:endParaRPr/>
          </a:p>
          <a:p>
            <a:pPr marL="0" lvl="0" indent="0" algn="l" rtl="0">
              <a:spcBef>
                <a:spcPts val="0"/>
              </a:spcBef>
              <a:spcAft>
                <a:spcPts val="0"/>
              </a:spcAft>
              <a:buNone/>
            </a:pPr>
            <a:r>
              <a:rPr lang="en"/>
              <a:t>The metrics that we are taking note of for this goal are our progress within state accreditation in which we improved to 20 schools earning full accreditation and we are especially encouraged by the 2 schools participating in our Accelerated program moved not only up in state ratings but federal ones as well. </a:t>
            </a:r>
            <a:endParaRPr/>
          </a:p>
          <a:p>
            <a:pPr marL="0" lvl="0" indent="0" algn="l" rtl="0">
              <a:spcBef>
                <a:spcPts val="0"/>
              </a:spcBef>
              <a:spcAft>
                <a:spcPts val="0"/>
              </a:spcAft>
              <a:buNone/>
            </a:pPr>
            <a:endParaRPr/>
          </a:p>
          <a:p>
            <a:pPr marL="0" lvl="0" indent="0" algn="l" rtl="0">
              <a:spcBef>
                <a:spcPts val="0"/>
              </a:spcBef>
              <a:spcAft>
                <a:spcPts val="0"/>
              </a:spcAft>
              <a:buNone/>
            </a:pPr>
            <a:r>
              <a:rPr lang="en"/>
              <a:t>In terms of employee engagement, we see gains in our Gallup survey results. We are also keeping an eye on the capacity levels as we note the increase of 5% in terms of schools at capacity. </a:t>
            </a:r>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a:solidFill>
                  <a:schemeClr val="dk1"/>
                </a:solidFill>
              </a:rPr>
              <a:t>Even with these promising accomplishments, we note we have work to do around continuing to deeply support four schools that are accredited with conditions, but our confidence is growing given the way we’ve restructured supports for these school and are in turn seeing initial improvements.</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311aeb3ea4e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 name="Google Shape;354;g311aeb3ea4e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 hope you will continue to read and reflect on the larger report and that tonight’s overview has served as an entree into the 2024 state of the division report. </a:t>
            </a:r>
            <a:endParaRPr/>
          </a:p>
          <a:p>
            <a:pPr marL="0" lvl="0" indent="0" algn="l" rtl="0">
              <a:spcBef>
                <a:spcPts val="0"/>
              </a:spcBef>
              <a:spcAft>
                <a:spcPts val="0"/>
              </a:spcAft>
              <a:buNone/>
            </a:pPr>
            <a:endParaRPr/>
          </a:p>
          <a:p>
            <a:pPr marL="0" lvl="0" indent="0" algn="l" rtl="0">
              <a:spcBef>
                <a:spcPts val="0"/>
              </a:spcBef>
              <a:spcAft>
                <a:spcPts val="0"/>
              </a:spcAft>
              <a:buNone/>
            </a:pPr>
            <a:r>
              <a:rPr lang="en"/>
              <a:t>We are happy to take questions at this time.</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295eaeb3522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295eaeb352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As we get into the report, I want us to center on the Mission because it is so closely aligned with Learning for All- so let’s take a moment to review the mission.</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 sz="1300">
                <a:solidFill>
                  <a:srgbClr val="595959"/>
                </a:solidFill>
                <a:latin typeface="Proxima Nova"/>
                <a:ea typeface="Proxima Nova"/>
                <a:cs typeface="Proxima Nova"/>
                <a:sym typeface="Proxima Nova"/>
              </a:rPr>
              <a:t>Working together as a team, we will end the predictive value of race, class, gender, and special capacities for our children’s success through high-quality teaching and learning for all. We seek to build relationships with families and communities to ensure that every student succeeds.</a:t>
            </a:r>
            <a:endParaRPr sz="1300">
              <a:solidFill>
                <a:srgbClr val="595959"/>
              </a:solidFill>
              <a:latin typeface="Proxima Nova"/>
              <a:ea typeface="Proxima Nova"/>
              <a:cs typeface="Proxima Nova"/>
              <a:sym typeface="Proxima Nova"/>
            </a:endParaRPr>
          </a:p>
          <a:p>
            <a:pPr marL="0" lvl="0" indent="0" algn="l" rtl="0">
              <a:spcBef>
                <a:spcPts val="0"/>
              </a:spcBef>
              <a:spcAft>
                <a:spcPts val="0"/>
              </a:spcAft>
              <a:buClr>
                <a:schemeClr val="dk1"/>
              </a:buClr>
              <a:buSzPts val="1100"/>
              <a:buFont typeface="Arial"/>
              <a:buNone/>
            </a:pPr>
            <a:endParaRPr sz="1300">
              <a:solidFill>
                <a:srgbClr val="595959"/>
              </a:solidFill>
              <a:latin typeface="Proxima Nova"/>
              <a:ea typeface="Proxima Nova"/>
              <a:cs typeface="Proxima Nova"/>
              <a:sym typeface="Proxima Nova"/>
            </a:endParaRPr>
          </a:p>
          <a:p>
            <a:pPr marL="0" lvl="0" indent="0" algn="l" rtl="0">
              <a:spcBef>
                <a:spcPts val="0"/>
              </a:spcBef>
              <a:spcAft>
                <a:spcPts val="0"/>
              </a:spcAft>
              <a:buClr>
                <a:schemeClr val="dk1"/>
              </a:buClr>
              <a:buSzPts val="1100"/>
              <a:buFont typeface="Arial"/>
              <a:buNone/>
            </a:pPr>
            <a:r>
              <a:rPr lang="en" sz="1300" b="1">
                <a:solidFill>
                  <a:srgbClr val="023E8A"/>
                </a:solidFill>
                <a:latin typeface="Proxima Nova"/>
                <a:ea typeface="Proxima Nova"/>
                <a:cs typeface="Proxima Nova"/>
                <a:sym typeface="Proxima Nova"/>
              </a:rPr>
              <a:t>We will know every student.</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311aeb3ea4e_0_5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311aeb3ea4e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These three goals-Thriving Students, Affirming and Empowering Communities, and Equitable and Transformative Resources– are the ways actualize our Mission, Vision and Values.</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If we can create the conditions for our students to thrive, our community to be empowered, and use our resources in equitable and transformative ways, we will make progress toward the focus of our Strategic Plan which is LEARNING FOR ALL.</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311aeb3ea4e_0_8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3" name="Google Shape;263;g311aeb3ea4e_0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When we launched the analysis that leads to the 2024 state of the division, we started with these 3 documents.</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 Learning for all provides the goals and strategies we plan to use to attain our mission and vision. </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The Bellwether Audit provides an unbiased look at how well we are doing in the pursuit of these goals and provided research-based recommendations about how we can become more impactful in our pursuit of Learning for All. </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Budget Initiatives demonstrate how we are allocating resources in pursuit of Learning for All. After synthesizing these 3 documents, we created 18 Milestones and identified about 30 Metrics. </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The next 3 slides share some highlights of Milestones and Metrics within each Goal.</a:t>
            </a:r>
            <a:endParaRPr>
              <a:solidFill>
                <a:schemeClr val="dk1"/>
              </a:solidFill>
            </a:endParaRPr>
          </a:p>
          <a:p>
            <a:pPr marL="0" lvl="0" indent="0" algn="l" rtl="0">
              <a:spcBef>
                <a:spcPts val="0"/>
              </a:spcBef>
              <a:spcAft>
                <a:spcPts val="0"/>
              </a:spcAft>
              <a:buNone/>
            </a:pPr>
            <a:endParaRPr>
              <a:solidFill>
                <a:schemeClr val="dk1"/>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39f1519b018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0" name="Google Shape;280;g39f1519b01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essence of “thriving students” is providing high expectations coupled with high quality academic and affective supports for the children in our schools. </a:t>
            </a:r>
            <a:endParaRPr/>
          </a:p>
          <a:p>
            <a:pPr marL="0" lvl="0" indent="0" algn="l" rtl="0">
              <a:spcBef>
                <a:spcPts val="0"/>
              </a:spcBef>
              <a:spcAft>
                <a:spcPts val="0"/>
              </a:spcAft>
              <a:buNone/>
            </a:pPr>
            <a:endParaRPr/>
          </a:p>
          <a:p>
            <a:pPr marL="0" lvl="0" indent="0" algn="l" rtl="0">
              <a:spcBef>
                <a:spcPts val="0"/>
              </a:spcBef>
              <a:spcAft>
                <a:spcPts val="0"/>
              </a:spcAft>
              <a:buNone/>
            </a:pPr>
            <a:r>
              <a:rPr lang="en"/>
              <a:t>In the last school year, Milestones included creation of ACPS common pacing guides completely aligned to Virginia Standards of Learning, Implementation of Quarterly Assessments with a focus on reliability and validity in terms of measuring student learning on VA standards, and Launching of All in Tutoring to support students who need additional time and instruction on standards. The last Milestone for this goal I will lift up is ending the year with a systematic adoption process leading to HMH as our literacy program. </a:t>
            </a:r>
            <a:endParaRPr/>
          </a:p>
          <a:p>
            <a:pPr marL="0" lvl="0" indent="0" algn="l" rtl="0">
              <a:spcBef>
                <a:spcPts val="0"/>
              </a:spcBef>
              <a:spcAft>
                <a:spcPts val="0"/>
              </a:spcAft>
              <a:buNone/>
            </a:pPr>
            <a:endParaRPr/>
          </a:p>
          <a:p>
            <a:pPr marL="0" lvl="0" indent="0" algn="l" rtl="0">
              <a:spcBef>
                <a:spcPts val="0"/>
              </a:spcBef>
              <a:spcAft>
                <a:spcPts val="0"/>
              </a:spcAft>
              <a:buNone/>
            </a:pPr>
            <a:r>
              <a:rPr lang="en"/>
              <a:t>In terms of Metrics, we are taking note of initial increases in math and reading achievement as measured by the Virginia Standards of Learning, and the higher percentage of our students graduating on time compared to schools in the rest of Virginia. </a:t>
            </a:r>
            <a:endParaRPr/>
          </a:p>
          <a:p>
            <a:pPr marL="0" lvl="0" indent="0" algn="l" rtl="0">
              <a:spcBef>
                <a:spcPts val="0"/>
              </a:spcBef>
              <a:spcAft>
                <a:spcPts val="0"/>
              </a:spcAft>
              <a:buNone/>
            </a:pPr>
            <a:endParaRPr/>
          </a:p>
          <a:p>
            <a:pPr marL="0" lvl="0" indent="0" algn="l" rtl="0">
              <a:spcBef>
                <a:spcPts val="0"/>
              </a:spcBef>
              <a:spcAft>
                <a:spcPts val="0"/>
              </a:spcAft>
              <a:buNone/>
            </a:pPr>
            <a:r>
              <a:rPr lang="en"/>
              <a:t>Additionally, we noticed our High School course failure rates decreased. </a:t>
            </a:r>
            <a:endParaRPr/>
          </a:p>
          <a:p>
            <a:pPr marL="0" lvl="0" indent="0" algn="l" rtl="0">
              <a:spcBef>
                <a:spcPts val="0"/>
              </a:spcBef>
              <a:spcAft>
                <a:spcPts val="0"/>
              </a:spcAft>
              <a:buNone/>
            </a:pPr>
            <a:endParaRPr/>
          </a:p>
          <a:p>
            <a:pPr marL="0" lvl="0" indent="0" algn="l" rtl="0">
              <a:spcBef>
                <a:spcPts val="0"/>
              </a:spcBef>
              <a:spcAft>
                <a:spcPts val="0"/>
              </a:spcAft>
              <a:buNone/>
            </a:pPr>
            <a:r>
              <a:rPr lang="en"/>
              <a:t>However, we also took note of some metrics we want to be aware of and have worked into our division-level priorities moving forward. </a:t>
            </a:r>
            <a:endParaRPr/>
          </a:p>
          <a:p>
            <a:pPr marL="0" lvl="0" indent="0" algn="l" rtl="0">
              <a:spcBef>
                <a:spcPts val="0"/>
              </a:spcBef>
              <a:spcAft>
                <a:spcPts val="0"/>
              </a:spcAft>
              <a:buNone/>
            </a:pPr>
            <a:endParaRPr/>
          </a:p>
          <a:p>
            <a:pPr marL="0" lvl="0" indent="0" algn="l" rtl="0">
              <a:spcBef>
                <a:spcPts val="0"/>
              </a:spcBef>
              <a:spcAft>
                <a:spcPts val="0"/>
              </a:spcAft>
              <a:buNone/>
            </a:pPr>
            <a:r>
              <a:rPr lang="en"/>
              <a:t>For instance, while HS course failure rates decreased, those for middle school increased. </a:t>
            </a:r>
            <a:endParaRPr/>
          </a:p>
          <a:p>
            <a:pPr marL="0" lvl="0" indent="0" algn="l" rtl="0">
              <a:spcBef>
                <a:spcPts val="0"/>
              </a:spcBef>
              <a:spcAft>
                <a:spcPts val="0"/>
              </a:spcAft>
              <a:buNone/>
            </a:pPr>
            <a:endParaRPr/>
          </a:p>
          <a:p>
            <a:pPr marL="0" lvl="0" indent="0" algn="l" rtl="0">
              <a:spcBef>
                <a:spcPts val="0"/>
              </a:spcBef>
              <a:spcAft>
                <a:spcPts val="0"/>
              </a:spcAft>
              <a:buNone/>
            </a:pPr>
            <a:r>
              <a:rPr lang="en"/>
              <a:t>And, while the percentage of student in the high risk band for VALLS decreased from fall to spring in grades 1-3, we did not hit our target of moving the percentage of students in VALLS high risk bands to under 20%. </a:t>
            </a:r>
            <a:endParaRPr/>
          </a:p>
          <a:p>
            <a:pPr marL="0" lvl="0" indent="0" algn="l" rtl="0">
              <a:spcBef>
                <a:spcPts val="0"/>
              </a:spcBef>
              <a:spcAft>
                <a:spcPts val="0"/>
              </a:spcAft>
              <a:buNone/>
            </a:pPr>
            <a:endParaRPr/>
          </a:p>
          <a:p>
            <a:pPr marL="0" lvl="0" indent="0" algn="l" rtl="0">
              <a:spcBef>
                <a:spcPts val="0"/>
              </a:spcBef>
              <a:spcAft>
                <a:spcPts val="0"/>
              </a:spcAft>
              <a:buNone/>
            </a:pPr>
            <a:r>
              <a:rPr lang="en"/>
              <a:t>It is important to note that while we did adopt HMH at the end of last school year, implementation just is beginning in 24-25 and we foresee the implementation leading to more progress on the decrease in VALLS high risk bands.</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30c79b01223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2" name="Google Shape;292;g30c79b0122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essence of “thriving students” is providing high expectations coupled with high quality academic and affective supports for the children in our schools. </a:t>
            </a:r>
            <a:endParaRPr/>
          </a:p>
          <a:p>
            <a:pPr marL="0" lvl="0" indent="0" algn="l" rtl="0">
              <a:spcBef>
                <a:spcPts val="0"/>
              </a:spcBef>
              <a:spcAft>
                <a:spcPts val="0"/>
              </a:spcAft>
              <a:buNone/>
            </a:pPr>
            <a:endParaRPr/>
          </a:p>
          <a:p>
            <a:pPr marL="0" lvl="0" indent="0" algn="l" rtl="0">
              <a:spcBef>
                <a:spcPts val="0"/>
              </a:spcBef>
              <a:spcAft>
                <a:spcPts val="0"/>
              </a:spcAft>
              <a:buNone/>
            </a:pPr>
            <a:r>
              <a:rPr lang="en"/>
              <a:t>In the last school year, Milestones included creation of ACPS common pacing guides completely aligned to Virginia Standards of Learning, Implementation of Quarterly Assessments with a focus on reliability and validity in terms of measuring student learning on VA standards, and Launching of All in Tutoring to support students who need additional time and instruction on standards. The last Milestone for this goal I will lift up is ending the year with a systematic adoption process leading to HMH as our literacy program. </a:t>
            </a:r>
            <a:endParaRPr/>
          </a:p>
          <a:p>
            <a:pPr marL="0" lvl="0" indent="0" algn="l" rtl="0">
              <a:spcBef>
                <a:spcPts val="0"/>
              </a:spcBef>
              <a:spcAft>
                <a:spcPts val="0"/>
              </a:spcAft>
              <a:buNone/>
            </a:pPr>
            <a:endParaRPr/>
          </a:p>
          <a:p>
            <a:pPr marL="0" lvl="0" indent="0" algn="l" rtl="0">
              <a:spcBef>
                <a:spcPts val="0"/>
              </a:spcBef>
              <a:spcAft>
                <a:spcPts val="0"/>
              </a:spcAft>
              <a:buNone/>
            </a:pPr>
            <a:r>
              <a:rPr lang="en"/>
              <a:t>In terms of Metrics, we are taking note of initial increases in math and reading achievement as measured by the Virginia Standards of Learning, and the higher percentage of our students graduating on time compared to schools in the rest of Virginia. </a:t>
            </a:r>
            <a:endParaRPr/>
          </a:p>
          <a:p>
            <a:pPr marL="0" lvl="0" indent="0" algn="l" rtl="0">
              <a:spcBef>
                <a:spcPts val="0"/>
              </a:spcBef>
              <a:spcAft>
                <a:spcPts val="0"/>
              </a:spcAft>
              <a:buNone/>
            </a:pPr>
            <a:endParaRPr/>
          </a:p>
          <a:p>
            <a:pPr marL="0" lvl="0" indent="0" algn="l" rtl="0">
              <a:spcBef>
                <a:spcPts val="0"/>
              </a:spcBef>
              <a:spcAft>
                <a:spcPts val="0"/>
              </a:spcAft>
              <a:buNone/>
            </a:pPr>
            <a:r>
              <a:rPr lang="en"/>
              <a:t>Additionally, we noticed our High School course failure rates decreased. </a:t>
            </a:r>
            <a:endParaRPr/>
          </a:p>
          <a:p>
            <a:pPr marL="0" lvl="0" indent="0" algn="l" rtl="0">
              <a:spcBef>
                <a:spcPts val="0"/>
              </a:spcBef>
              <a:spcAft>
                <a:spcPts val="0"/>
              </a:spcAft>
              <a:buNone/>
            </a:pPr>
            <a:endParaRPr/>
          </a:p>
          <a:p>
            <a:pPr marL="0" lvl="0" indent="0" algn="l" rtl="0">
              <a:spcBef>
                <a:spcPts val="0"/>
              </a:spcBef>
              <a:spcAft>
                <a:spcPts val="0"/>
              </a:spcAft>
              <a:buNone/>
            </a:pPr>
            <a:r>
              <a:rPr lang="en"/>
              <a:t>However, we also took note of some metrics we want to be aware of and have worked into our division-level priorities moving forward. </a:t>
            </a:r>
            <a:endParaRPr/>
          </a:p>
          <a:p>
            <a:pPr marL="0" lvl="0" indent="0" algn="l" rtl="0">
              <a:spcBef>
                <a:spcPts val="0"/>
              </a:spcBef>
              <a:spcAft>
                <a:spcPts val="0"/>
              </a:spcAft>
              <a:buNone/>
            </a:pPr>
            <a:endParaRPr/>
          </a:p>
          <a:p>
            <a:pPr marL="0" lvl="0" indent="0" algn="l" rtl="0">
              <a:spcBef>
                <a:spcPts val="0"/>
              </a:spcBef>
              <a:spcAft>
                <a:spcPts val="0"/>
              </a:spcAft>
              <a:buNone/>
            </a:pPr>
            <a:r>
              <a:rPr lang="en"/>
              <a:t>For instance, while HS course failure rates decreased, those for middle school increased. </a:t>
            </a:r>
            <a:endParaRPr/>
          </a:p>
          <a:p>
            <a:pPr marL="0" lvl="0" indent="0" algn="l" rtl="0">
              <a:spcBef>
                <a:spcPts val="0"/>
              </a:spcBef>
              <a:spcAft>
                <a:spcPts val="0"/>
              </a:spcAft>
              <a:buNone/>
            </a:pPr>
            <a:endParaRPr/>
          </a:p>
          <a:p>
            <a:pPr marL="0" lvl="0" indent="0" algn="l" rtl="0">
              <a:spcBef>
                <a:spcPts val="0"/>
              </a:spcBef>
              <a:spcAft>
                <a:spcPts val="0"/>
              </a:spcAft>
              <a:buNone/>
            </a:pPr>
            <a:r>
              <a:rPr lang="en"/>
              <a:t>And, while the percentage of student in the high risk band for VALLS decreased from fall to spring in grades 1-3, we did not hit our target of moving the percentage of students in VALLS high risk bands to under 20%. </a:t>
            </a:r>
            <a:endParaRPr/>
          </a:p>
          <a:p>
            <a:pPr marL="0" lvl="0" indent="0" algn="l" rtl="0">
              <a:spcBef>
                <a:spcPts val="0"/>
              </a:spcBef>
              <a:spcAft>
                <a:spcPts val="0"/>
              </a:spcAft>
              <a:buNone/>
            </a:pPr>
            <a:endParaRPr/>
          </a:p>
          <a:p>
            <a:pPr marL="0" lvl="0" indent="0" algn="l" rtl="0">
              <a:spcBef>
                <a:spcPts val="0"/>
              </a:spcBef>
              <a:spcAft>
                <a:spcPts val="0"/>
              </a:spcAft>
              <a:buNone/>
            </a:pPr>
            <a:r>
              <a:rPr lang="en"/>
              <a:t>It is important to note that while we did adopt HMH at the end of last school year, implementation just is beginning in 24-25 and we foresee the implementation leading to more progress on the decrease in VALLS high risk bands.</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30c79b01223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4" name="Google Shape;304;g30c79b01223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essence of Affirming and Empowering Communities is acknowledging and supporting all students and their families and communities. </a:t>
            </a:r>
            <a:endParaRPr/>
          </a:p>
          <a:p>
            <a:pPr marL="0" lvl="0" indent="0" algn="l" rtl="0">
              <a:spcBef>
                <a:spcPts val="0"/>
              </a:spcBef>
              <a:spcAft>
                <a:spcPts val="0"/>
              </a:spcAft>
              <a:buNone/>
            </a:pPr>
            <a:endParaRPr/>
          </a:p>
          <a:p>
            <a:pPr marL="0" lvl="0" indent="0" algn="l" rtl="0">
              <a:spcBef>
                <a:spcPts val="0"/>
              </a:spcBef>
              <a:spcAft>
                <a:spcPts val="0"/>
              </a:spcAft>
              <a:buNone/>
            </a:pPr>
            <a:r>
              <a:rPr lang="en"/>
              <a:t>Last year, milestones for this goal included establishing quarterly community engagement nights with an academic focus in all schools, improving communication with families and the community, and maintaining the Socio-Emotional Learning coaches in all schools. </a:t>
            </a:r>
            <a:endParaRPr/>
          </a:p>
          <a:p>
            <a:pPr marL="0" lvl="0" indent="0" algn="l" rtl="0">
              <a:spcBef>
                <a:spcPts val="0"/>
              </a:spcBef>
              <a:spcAft>
                <a:spcPts val="0"/>
              </a:spcAft>
              <a:buNone/>
            </a:pPr>
            <a:endParaRPr/>
          </a:p>
          <a:p>
            <a:pPr marL="0" lvl="0" indent="0" algn="l" rtl="0">
              <a:spcBef>
                <a:spcPts val="0"/>
              </a:spcBef>
              <a:spcAft>
                <a:spcPts val="0"/>
              </a:spcAft>
              <a:buNone/>
            </a:pPr>
            <a:r>
              <a:rPr lang="en"/>
              <a:t>In terms of Metrics for this goal, we are taking note that while we saw an increase in the percentage of staff certified in culturally responsive teaching, that number of 33% still leaves some room for growth in terms of meeting our benchmark. </a:t>
            </a:r>
            <a:endParaRPr/>
          </a:p>
          <a:p>
            <a:pPr marL="0" lvl="0" indent="0" algn="l" rtl="0">
              <a:spcBef>
                <a:spcPts val="0"/>
              </a:spcBef>
              <a:spcAft>
                <a:spcPts val="0"/>
              </a:spcAft>
              <a:buNone/>
            </a:pPr>
            <a:endParaRPr/>
          </a:p>
          <a:p>
            <a:pPr marL="0" lvl="0" indent="0" algn="l" rtl="0">
              <a:spcBef>
                <a:spcPts val="0"/>
              </a:spcBef>
              <a:spcAft>
                <a:spcPts val="0"/>
              </a:spcAft>
              <a:buNone/>
            </a:pPr>
            <a:r>
              <a:rPr lang="en"/>
              <a:t>Given our commitment to the SEL coach budget initiative, we are pleased with school climate, school fit, and family engagement improving on panorama, as well as positive gains in student resilience on DESSA. </a:t>
            </a:r>
            <a:endParaRPr/>
          </a:p>
          <a:p>
            <a:pPr marL="0" lvl="0" indent="0" algn="l" rtl="0">
              <a:spcBef>
                <a:spcPts val="0"/>
              </a:spcBef>
              <a:spcAft>
                <a:spcPts val="0"/>
              </a:spcAft>
              <a:buNone/>
            </a:pPr>
            <a:endParaRPr/>
          </a:p>
          <a:p>
            <a:pPr marL="0" lvl="0" indent="0" algn="l" rtl="0">
              <a:spcBef>
                <a:spcPts val="0"/>
              </a:spcBef>
              <a:spcAft>
                <a:spcPts val="0"/>
              </a:spcAft>
              <a:buNone/>
            </a:pPr>
            <a:r>
              <a:rPr lang="en"/>
              <a:t>That being said, we remain attuned to the need for mental health supports that High School students are expressing and demonstrating both nationally and locally. </a:t>
            </a:r>
            <a:endParaRPr/>
          </a:p>
          <a:p>
            <a:pPr marL="0" lvl="0" indent="0" algn="l" rtl="0">
              <a:spcBef>
                <a:spcPts val="0"/>
              </a:spcBef>
              <a:spcAft>
                <a:spcPts val="0"/>
              </a:spcAft>
              <a:buNone/>
            </a:pPr>
            <a:endParaRPr/>
          </a:p>
          <a:p>
            <a:pPr marL="0" lvl="0" indent="0" algn="l" rtl="0">
              <a:spcBef>
                <a:spcPts val="0"/>
              </a:spcBef>
              <a:spcAft>
                <a:spcPts val="0"/>
              </a:spcAft>
              <a:buNone/>
            </a:pPr>
            <a:r>
              <a:rPr lang="en"/>
              <a:t>Finally, we note that the rates of chronically absent students decreased by 5%.</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39f1519b018_0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6" name="Google Shape;316;g39f1519b018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essence of Affirming and Empowering Communities is acknowledging and supporting all students and their families and communities. </a:t>
            </a:r>
            <a:endParaRPr/>
          </a:p>
          <a:p>
            <a:pPr marL="0" lvl="0" indent="0" algn="l" rtl="0">
              <a:spcBef>
                <a:spcPts val="0"/>
              </a:spcBef>
              <a:spcAft>
                <a:spcPts val="0"/>
              </a:spcAft>
              <a:buNone/>
            </a:pPr>
            <a:endParaRPr/>
          </a:p>
          <a:p>
            <a:pPr marL="0" lvl="0" indent="0" algn="l" rtl="0">
              <a:spcBef>
                <a:spcPts val="0"/>
              </a:spcBef>
              <a:spcAft>
                <a:spcPts val="0"/>
              </a:spcAft>
              <a:buNone/>
            </a:pPr>
            <a:r>
              <a:rPr lang="en"/>
              <a:t>Last year, milestones for this goal included establishing quarterly community engagement nights with an academic focus in all schools, improving communication with families and the community, and maintaining the Socio-Emotional Learning coaches in all schools. </a:t>
            </a:r>
            <a:endParaRPr/>
          </a:p>
          <a:p>
            <a:pPr marL="0" lvl="0" indent="0" algn="l" rtl="0">
              <a:spcBef>
                <a:spcPts val="0"/>
              </a:spcBef>
              <a:spcAft>
                <a:spcPts val="0"/>
              </a:spcAft>
              <a:buNone/>
            </a:pPr>
            <a:endParaRPr/>
          </a:p>
          <a:p>
            <a:pPr marL="0" lvl="0" indent="0" algn="l" rtl="0">
              <a:spcBef>
                <a:spcPts val="0"/>
              </a:spcBef>
              <a:spcAft>
                <a:spcPts val="0"/>
              </a:spcAft>
              <a:buNone/>
            </a:pPr>
            <a:r>
              <a:rPr lang="en"/>
              <a:t>In terms of Metrics for this goal, we are taking note that while we saw an increase in the percentage of staff certified in culturally responsive teaching, that number of 33% still leaves some room for growth in terms of meeting our benchmark. </a:t>
            </a:r>
            <a:endParaRPr/>
          </a:p>
          <a:p>
            <a:pPr marL="0" lvl="0" indent="0" algn="l" rtl="0">
              <a:spcBef>
                <a:spcPts val="0"/>
              </a:spcBef>
              <a:spcAft>
                <a:spcPts val="0"/>
              </a:spcAft>
              <a:buNone/>
            </a:pPr>
            <a:endParaRPr/>
          </a:p>
          <a:p>
            <a:pPr marL="0" lvl="0" indent="0" algn="l" rtl="0">
              <a:spcBef>
                <a:spcPts val="0"/>
              </a:spcBef>
              <a:spcAft>
                <a:spcPts val="0"/>
              </a:spcAft>
              <a:buNone/>
            </a:pPr>
            <a:r>
              <a:rPr lang="en"/>
              <a:t>Given our commitment to the SEL coach budget initiative, we are pleased with school climate, school fit, and family engagement improving on panorama, as well as positive gains in student resilience on DESSA. </a:t>
            </a:r>
            <a:endParaRPr/>
          </a:p>
          <a:p>
            <a:pPr marL="0" lvl="0" indent="0" algn="l" rtl="0">
              <a:spcBef>
                <a:spcPts val="0"/>
              </a:spcBef>
              <a:spcAft>
                <a:spcPts val="0"/>
              </a:spcAft>
              <a:buNone/>
            </a:pPr>
            <a:endParaRPr/>
          </a:p>
          <a:p>
            <a:pPr marL="0" lvl="0" indent="0" algn="l" rtl="0">
              <a:spcBef>
                <a:spcPts val="0"/>
              </a:spcBef>
              <a:spcAft>
                <a:spcPts val="0"/>
              </a:spcAft>
              <a:buNone/>
            </a:pPr>
            <a:r>
              <a:rPr lang="en"/>
              <a:t>That being said, we remain attuned to the need for mental health supports that High School students are expressing and demonstrating both nationally and locally. </a:t>
            </a:r>
            <a:endParaRPr/>
          </a:p>
          <a:p>
            <a:pPr marL="0" lvl="0" indent="0" algn="l" rtl="0">
              <a:spcBef>
                <a:spcPts val="0"/>
              </a:spcBef>
              <a:spcAft>
                <a:spcPts val="0"/>
              </a:spcAft>
              <a:buNone/>
            </a:pPr>
            <a:endParaRPr/>
          </a:p>
          <a:p>
            <a:pPr marL="0" lvl="0" indent="0" algn="l" rtl="0">
              <a:spcBef>
                <a:spcPts val="0"/>
              </a:spcBef>
              <a:spcAft>
                <a:spcPts val="0"/>
              </a:spcAft>
              <a:buNone/>
            </a:pPr>
            <a:r>
              <a:rPr lang="en"/>
              <a:t>Finally, we note that the rates of chronically absent students decreased by 5%.</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g30c79b01223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8" name="Google Shape;328;g30c79b01223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essence of equitable and transformative resources is meeting the needs of our students and communities. </a:t>
            </a:r>
            <a:endParaRPr/>
          </a:p>
          <a:p>
            <a:pPr marL="0" lvl="0" indent="0" algn="l" rtl="0">
              <a:spcBef>
                <a:spcPts val="0"/>
              </a:spcBef>
              <a:spcAft>
                <a:spcPts val="0"/>
              </a:spcAft>
              <a:buNone/>
            </a:pPr>
            <a:endParaRPr/>
          </a:p>
          <a:p>
            <a:pPr marL="0" lvl="0" indent="0" algn="l" rtl="0">
              <a:spcBef>
                <a:spcPts val="0"/>
              </a:spcBef>
              <a:spcAft>
                <a:spcPts val="0"/>
              </a:spcAft>
              <a:buNone/>
            </a:pPr>
            <a:r>
              <a:rPr lang="en"/>
              <a:t>Last school year, milestones we accomplished for this goal include establishing the Accelerated School program which reconceptualized how we at the division level provided support and accountability for our most challenged schools, improving working conditions for staff such as compensation and collective bargaining, and providing field experiences for not just our k-5 students but also our middle school learners. </a:t>
            </a:r>
            <a:endParaRPr/>
          </a:p>
          <a:p>
            <a:pPr marL="0" lvl="0" indent="0" algn="l" rtl="0">
              <a:spcBef>
                <a:spcPts val="0"/>
              </a:spcBef>
              <a:spcAft>
                <a:spcPts val="0"/>
              </a:spcAft>
              <a:buNone/>
            </a:pPr>
            <a:endParaRPr/>
          </a:p>
          <a:p>
            <a:pPr marL="0" lvl="0" indent="0" algn="l" rtl="0">
              <a:spcBef>
                <a:spcPts val="0"/>
              </a:spcBef>
              <a:spcAft>
                <a:spcPts val="0"/>
              </a:spcAft>
              <a:buNone/>
            </a:pPr>
            <a:r>
              <a:rPr lang="en"/>
              <a:t>The metrics that we are taking note of for this goal are our progress within state accreditation in which we improved to 20 schools earning full accreditation and we are especially encouraged by the 2 schools participating in our Accelerated program moved not only up in state ratings but federal ones as well. </a:t>
            </a:r>
            <a:endParaRPr/>
          </a:p>
          <a:p>
            <a:pPr marL="0" lvl="0" indent="0" algn="l" rtl="0">
              <a:spcBef>
                <a:spcPts val="0"/>
              </a:spcBef>
              <a:spcAft>
                <a:spcPts val="0"/>
              </a:spcAft>
              <a:buNone/>
            </a:pPr>
            <a:endParaRPr/>
          </a:p>
          <a:p>
            <a:pPr marL="0" lvl="0" indent="0" algn="l" rtl="0">
              <a:spcBef>
                <a:spcPts val="0"/>
              </a:spcBef>
              <a:spcAft>
                <a:spcPts val="0"/>
              </a:spcAft>
              <a:buNone/>
            </a:pPr>
            <a:r>
              <a:rPr lang="en"/>
              <a:t>In terms of employee engagement, we see gains in our Gallup survey results. We are also keeping an eye on the capacity levels as we note the increase of 5% in terms of schools at capacity. </a:t>
            </a:r>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a:solidFill>
                  <a:schemeClr val="dk1"/>
                </a:solidFill>
              </a:rPr>
              <a:t>Even with these promising accomplishments, we note we have work to do around continuing to deeply support four schools that are accredited with conditions, but our confidence is growing given the way we’ve restructured supports for these school and are in turn seeing initial improvements.</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rgbClr val="E7FBFF"/>
        </a:solidFill>
        <a:effectLst/>
      </p:bgPr>
    </p:bg>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690008" y="303525"/>
            <a:ext cx="7764000" cy="2052600"/>
          </a:xfrm>
          <a:prstGeom prst="rect">
            <a:avLst/>
          </a:prstGeom>
        </p:spPr>
        <p:txBody>
          <a:bodyPr spcFirstLastPara="1" wrap="square" lIns="91425" tIns="91425" rIns="91425" bIns="91425" anchor="b" anchorCtr="0">
            <a:normAutofit/>
          </a:bodyPr>
          <a:lstStyle>
            <a:lvl1pPr lvl="0">
              <a:spcBef>
                <a:spcPts val="0"/>
              </a:spcBef>
              <a:spcAft>
                <a:spcPts val="0"/>
              </a:spcAft>
              <a:buClr>
                <a:schemeClr val="dk2"/>
              </a:buClr>
              <a:buSzPts val="5200"/>
              <a:buFont typeface="Roboto"/>
              <a:buNone/>
              <a:defRPr sz="5200" b="1">
                <a:solidFill>
                  <a:schemeClr val="dk2"/>
                </a:solidFill>
                <a:latin typeface="Roboto"/>
                <a:ea typeface="Roboto"/>
                <a:cs typeface="Roboto"/>
                <a:sym typeface="Roboto"/>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690001" y="2356125"/>
            <a:ext cx="7764000" cy="7926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SzPts val="2800"/>
              <a:buFont typeface="Barlow"/>
              <a:buNone/>
              <a:defRPr sz="2800">
                <a:latin typeface="Barlow"/>
                <a:ea typeface="Barlow"/>
                <a:cs typeface="Barlow"/>
                <a:sym typeface="Barlow"/>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p:nvPr/>
        </p:nvSpPr>
        <p:spPr>
          <a:xfrm>
            <a:off x="0" y="4739700"/>
            <a:ext cx="296100" cy="321300"/>
          </a:xfrm>
          <a:prstGeom prst="rect">
            <a:avLst/>
          </a:prstGeom>
          <a:solidFill>
            <a:srgbClr val="023E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0" y="4316316"/>
            <a:ext cx="296100" cy="321300"/>
          </a:xfrm>
          <a:prstGeom prst="rect">
            <a:avLst/>
          </a:prstGeom>
          <a:solidFill>
            <a:srgbClr val="0077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0" y="3892932"/>
            <a:ext cx="296100" cy="321300"/>
          </a:xfrm>
          <a:prstGeom prst="rect">
            <a:avLst/>
          </a:prstGeom>
          <a:solidFill>
            <a:srgbClr val="0096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0" y="3469548"/>
            <a:ext cx="296100" cy="321300"/>
          </a:xfrm>
          <a:prstGeom prst="rect">
            <a:avLst/>
          </a:prstGeom>
          <a:solidFill>
            <a:srgbClr val="00B4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0" y="3046164"/>
            <a:ext cx="296100" cy="321300"/>
          </a:xfrm>
          <a:prstGeom prst="rect">
            <a:avLst/>
          </a:prstGeom>
          <a:solidFill>
            <a:srgbClr val="023E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0" y="2622780"/>
            <a:ext cx="296100" cy="321300"/>
          </a:xfrm>
          <a:prstGeom prst="rect">
            <a:avLst/>
          </a:prstGeom>
          <a:solidFill>
            <a:srgbClr val="0077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0" y="2199395"/>
            <a:ext cx="296100" cy="321300"/>
          </a:xfrm>
          <a:prstGeom prst="rect">
            <a:avLst/>
          </a:prstGeom>
          <a:solidFill>
            <a:srgbClr val="0096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0" y="1776011"/>
            <a:ext cx="296100" cy="321300"/>
          </a:xfrm>
          <a:prstGeom prst="rect">
            <a:avLst/>
          </a:prstGeom>
          <a:solidFill>
            <a:srgbClr val="00B4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0" y="1352627"/>
            <a:ext cx="296100" cy="321300"/>
          </a:xfrm>
          <a:prstGeom prst="rect">
            <a:avLst/>
          </a:prstGeom>
          <a:solidFill>
            <a:srgbClr val="023E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0" y="929243"/>
            <a:ext cx="296100" cy="321300"/>
          </a:xfrm>
          <a:prstGeom prst="rect">
            <a:avLst/>
          </a:prstGeom>
          <a:solidFill>
            <a:srgbClr val="0077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0" y="505859"/>
            <a:ext cx="296100" cy="321300"/>
          </a:xfrm>
          <a:prstGeom prst="rect">
            <a:avLst/>
          </a:prstGeom>
          <a:solidFill>
            <a:srgbClr val="0096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0" y="82475"/>
            <a:ext cx="296100" cy="321300"/>
          </a:xfrm>
          <a:prstGeom prst="rect">
            <a:avLst/>
          </a:prstGeom>
          <a:solidFill>
            <a:srgbClr val="00B4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4"/>
        <p:cNvGrpSpPr/>
        <p:nvPr/>
      </p:nvGrpSpPr>
      <p:grpSpPr>
        <a:xfrm>
          <a:off x="0" y="0"/>
          <a:ext cx="0" cy="0"/>
          <a:chOff x="0" y="0"/>
          <a:chExt cx="0" cy="0"/>
        </a:xfrm>
      </p:grpSpPr>
      <p:sp>
        <p:nvSpPr>
          <p:cNvPr id="85" name="Google Shape;85;p11"/>
          <p:cNvSpPr txBox="1">
            <a:spLocks noGrp="1"/>
          </p:cNvSpPr>
          <p:nvPr>
            <p:ph type="title"/>
          </p:nvPr>
        </p:nvSpPr>
        <p:spPr>
          <a:xfrm>
            <a:off x="705650" y="445025"/>
            <a:ext cx="7766700" cy="572700"/>
          </a:xfrm>
          <a:prstGeom prst="rect">
            <a:avLst/>
          </a:prstGeom>
        </p:spPr>
        <p:txBody>
          <a:bodyPr spcFirstLastPara="1" wrap="square" lIns="91425" tIns="91425" rIns="91425" bIns="91425" anchor="t" anchorCtr="0">
            <a:normAutofit/>
          </a:bodyPr>
          <a:lstStyle>
            <a:lvl1pPr lvl="0">
              <a:spcBef>
                <a:spcPts val="0"/>
              </a:spcBef>
              <a:spcAft>
                <a:spcPts val="0"/>
              </a:spcAft>
              <a:buClr>
                <a:schemeClr val="dk2"/>
              </a:buClr>
              <a:buSzPts val="2800"/>
              <a:buNone/>
              <a:defRPr>
                <a:solidFill>
                  <a:schemeClr val="dk2"/>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86" name="Google Shape;86;p11"/>
          <p:cNvSpPr/>
          <p:nvPr/>
        </p:nvSpPr>
        <p:spPr>
          <a:xfrm>
            <a:off x="0" y="4739700"/>
            <a:ext cx="296100" cy="321300"/>
          </a:xfrm>
          <a:prstGeom prst="rect">
            <a:avLst/>
          </a:prstGeom>
          <a:solidFill>
            <a:srgbClr val="023E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1"/>
          <p:cNvSpPr/>
          <p:nvPr/>
        </p:nvSpPr>
        <p:spPr>
          <a:xfrm>
            <a:off x="0" y="4316316"/>
            <a:ext cx="296100" cy="321300"/>
          </a:xfrm>
          <a:prstGeom prst="rect">
            <a:avLst/>
          </a:prstGeom>
          <a:solidFill>
            <a:srgbClr val="0077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11"/>
          <p:cNvSpPr/>
          <p:nvPr/>
        </p:nvSpPr>
        <p:spPr>
          <a:xfrm>
            <a:off x="0" y="3892932"/>
            <a:ext cx="296100" cy="321300"/>
          </a:xfrm>
          <a:prstGeom prst="rect">
            <a:avLst/>
          </a:prstGeom>
          <a:solidFill>
            <a:srgbClr val="0096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11"/>
          <p:cNvSpPr/>
          <p:nvPr/>
        </p:nvSpPr>
        <p:spPr>
          <a:xfrm>
            <a:off x="0" y="3469548"/>
            <a:ext cx="296100" cy="321300"/>
          </a:xfrm>
          <a:prstGeom prst="rect">
            <a:avLst/>
          </a:prstGeom>
          <a:solidFill>
            <a:srgbClr val="00B4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11"/>
          <p:cNvSpPr/>
          <p:nvPr/>
        </p:nvSpPr>
        <p:spPr>
          <a:xfrm>
            <a:off x="0" y="3046164"/>
            <a:ext cx="296100" cy="321300"/>
          </a:xfrm>
          <a:prstGeom prst="rect">
            <a:avLst/>
          </a:prstGeom>
          <a:solidFill>
            <a:srgbClr val="023E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1"/>
          <p:cNvSpPr/>
          <p:nvPr/>
        </p:nvSpPr>
        <p:spPr>
          <a:xfrm>
            <a:off x="0" y="2622780"/>
            <a:ext cx="296100" cy="321300"/>
          </a:xfrm>
          <a:prstGeom prst="rect">
            <a:avLst/>
          </a:prstGeom>
          <a:solidFill>
            <a:srgbClr val="0077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1"/>
          <p:cNvSpPr/>
          <p:nvPr/>
        </p:nvSpPr>
        <p:spPr>
          <a:xfrm>
            <a:off x="0" y="2199395"/>
            <a:ext cx="296100" cy="321300"/>
          </a:xfrm>
          <a:prstGeom prst="rect">
            <a:avLst/>
          </a:prstGeom>
          <a:solidFill>
            <a:srgbClr val="0096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1"/>
          <p:cNvSpPr/>
          <p:nvPr/>
        </p:nvSpPr>
        <p:spPr>
          <a:xfrm>
            <a:off x="0" y="1776011"/>
            <a:ext cx="296100" cy="321300"/>
          </a:xfrm>
          <a:prstGeom prst="rect">
            <a:avLst/>
          </a:prstGeom>
          <a:solidFill>
            <a:srgbClr val="00B4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1"/>
          <p:cNvSpPr/>
          <p:nvPr/>
        </p:nvSpPr>
        <p:spPr>
          <a:xfrm>
            <a:off x="0" y="1352627"/>
            <a:ext cx="296100" cy="321300"/>
          </a:xfrm>
          <a:prstGeom prst="rect">
            <a:avLst/>
          </a:prstGeom>
          <a:solidFill>
            <a:srgbClr val="023E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1"/>
          <p:cNvSpPr/>
          <p:nvPr/>
        </p:nvSpPr>
        <p:spPr>
          <a:xfrm>
            <a:off x="0" y="929243"/>
            <a:ext cx="296100" cy="321300"/>
          </a:xfrm>
          <a:prstGeom prst="rect">
            <a:avLst/>
          </a:prstGeom>
          <a:solidFill>
            <a:srgbClr val="0077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1"/>
          <p:cNvSpPr/>
          <p:nvPr/>
        </p:nvSpPr>
        <p:spPr>
          <a:xfrm>
            <a:off x="0" y="505859"/>
            <a:ext cx="296100" cy="321300"/>
          </a:xfrm>
          <a:prstGeom prst="rect">
            <a:avLst/>
          </a:prstGeom>
          <a:solidFill>
            <a:srgbClr val="0096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1"/>
          <p:cNvSpPr/>
          <p:nvPr/>
        </p:nvSpPr>
        <p:spPr>
          <a:xfrm>
            <a:off x="0" y="82475"/>
            <a:ext cx="296100" cy="321300"/>
          </a:xfrm>
          <a:prstGeom prst="rect">
            <a:avLst/>
          </a:prstGeom>
          <a:solidFill>
            <a:srgbClr val="00B4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1"/>
          <p:cNvSpPr/>
          <p:nvPr/>
        </p:nvSpPr>
        <p:spPr>
          <a:xfrm>
            <a:off x="8847900" y="4739712"/>
            <a:ext cx="296100" cy="321300"/>
          </a:xfrm>
          <a:prstGeom prst="rect">
            <a:avLst/>
          </a:prstGeom>
          <a:solidFill>
            <a:srgbClr val="023E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1"/>
          <p:cNvSpPr/>
          <p:nvPr/>
        </p:nvSpPr>
        <p:spPr>
          <a:xfrm>
            <a:off x="8847900" y="4316328"/>
            <a:ext cx="296100" cy="321300"/>
          </a:xfrm>
          <a:prstGeom prst="rect">
            <a:avLst/>
          </a:prstGeom>
          <a:solidFill>
            <a:srgbClr val="0077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1"/>
          <p:cNvSpPr/>
          <p:nvPr/>
        </p:nvSpPr>
        <p:spPr>
          <a:xfrm>
            <a:off x="8847900" y="3892944"/>
            <a:ext cx="296100" cy="321300"/>
          </a:xfrm>
          <a:prstGeom prst="rect">
            <a:avLst/>
          </a:prstGeom>
          <a:solidFill>
            <a:srgbClr val="0096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1"/>
          <p:cNvSpPr/>
          <p:nvPr/>
        </p:nvSpPr>
        <p:spPr>
          <a:xfrm>
            <a:off x="8847900" y="3469560"/>
            <a:ext cx="296100" cy="321300"/>
          </a:xfrm>
          <a:prstGeom prst="rect">
            <a:avLst/>
          </a:prstGeom>
          <a:solidFill>
            <a:srgbClr val="00B4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1"/>
          <p:cNvSpPr/>
          <p:nvPr/>
        </p:nvSpPr>
        <p:spPr>
          <a:xfrm>
            <a:off x="8847900" y="3046176"/>
            <a:ext cx="296100" cy="321300"/>
          </a:xfrm>
          <a:prstGeom prst="rect">
            <a:avLst/>
          </a:prstGeom>
          <a:solidFill>
            <a:srgbClr val="023E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1"/>
          <p:cNvSpPr/>
          <p:nvPr/>
        </p:nvSpPr>
        <p:spPr>
          <a:xfrm>
            <a:off x="8847900" y="2622792"/>
            <a:ext cx="296100" cy="321300"/>
          </a:xfrm>
          <a:prstGeom prst="rect">
            <a:avLst/>
          </a:prstGeom>
          <a:solidFill>
            <a:srgbClr val="0077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1"/>
          <p:cNvSpPr/>
          <p:nvPr/>
        </p:nvSpPr>
        <p:spPr>
          <a:xfrm>
            <a:off x="8847900" y="2199408"/>
            <a:ext cx="296100" cy="321300"/>
          </a:xfrm>
          <a:prstGeom prst="rect">
            <a:avLst/>
          </a:prstGeom>
          <a:solidFill>
            <a:srgbClr val="0096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1"/>
          <p:cNvSpPr/>
          <p:nvPr/>
        </p:nvSpPr>
        <p:spPr>
          <a:xfrm>
            <a:off x="8847900" y="1776024"/>
            <a:ext cx="296100" cy="321300"/>
          </a:xfrm>
          <a:prstGeom prst="rect">
            <a:avLst/>
          </a:prstGeom>
          <a:solidFill>
            <a:srgbClr val="00B4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1"/>
          <p:cNvSpPr/>
          <p:nvPr/>
        </p:nvSpPr>
        <p:spPr>
          <a:xfrm>
            <a:off x="8847900" y="1352640"/>
            <a:ext cx="296100" cy="321300"/>
          </a:xfrm>
          <a:prstGeom prst="rect">
            <a:avLst/>
          </a:prstGeom>
          <a:solidFill>
            <a:srgbClr val="023E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1"/>
          <p:cNvSpPr/>
          <p:nvPr/>
        </p:nvSpPr>
        <p:spPr>
          <a:xfrm>
            <a:off x="8847900" y="929256"/>
            <a:ext cx="296100" cy="321300"/>
          </a:xfrm>
          <a:prstGeom prst="rect">
            <a:avLst/>
          </a:prstGeom>
          <a:solidFill>
            <a:srgbClr val="0077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1"/>
          <p:cNvSpPr/>
          <p:nvPr/>
        </p:nvSpPr>
        <p:spPr>
          <a:xfrm>
            <a:off x="8847900" y="505872"/>
            <a:ext cx="296100" cy="321300"/>
          </a:xfrm>
          <a:prstGeom prst="rect">
            <a:avLst/>
          </a:prstGeom>
          <a:solidFill>
            <a:srgbClr val="0096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1"/>
          <p:cNvSpPr/>
          <p:nvPr/>
        </p:nvSpPr>
        <p:spPr>
          <a:xfrm>
            <a:off x="8847900" y="82488"/>
            <a:ext cx="296100" cy="321300"/>
          </a:xfrm>
          <a:prstGeom prst="rect">
            <a:avLst/>
          </a:prstGeom>
          <a:solidFill>
            <a:srgbClr val="00B4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10"/>
        <p:cNvGrpSpPr/>
        <p:nvPr/>
      </p:nvGrpSpPr>
      <p:grpSpPr>
        <a:xfrm>
          <a:off x="0" y="0"/>
          <a:ext cx="0" cy="0"/>
          <a:chOff x="0" y="0"/>
          <a:chExt cx="0" cy="0"/>
        </a:xfrm>
      </p:grpSpPr>
      <p:sp>
        <p:nvSpPr>
          <p:cNvPr id="111" name="Google Shape;111;p12"/>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Clr>
                <a:schemeClr val="dk2"/>
              </a:buClr>
              <a:buSzPts val="2400"/>
              <a:buNone/>
              <a:defRPr sz="2400">
                <a:solidFill>
                  <a:schemeClr val="dk2"/>
                </a:solidFill>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112" name="Google Shape;112;p12"/>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113" name="Google Shape;113;p12"/>
          <p:cNvSpPr/>
          <p:nvPr/>
        </p:nvSpPr>
        <p:spPr>
          <a:xfrm>
            <a:off x="8320750" y="4739702"/>
            <a:ext cx="823200" cy="321300"/>
          </a:xfrm>
          <a:prstGeom prst="rect">
            <a:avLst/>
          </a:prstGeom>
          <a:solidFill>
            <a:srgbClr val="023E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2"/>
          <p:cNvSpPr/>
          <p:nvPr/>
        </p:nvSpPr>
        <p:spPr>
          <a:xfrm>
            <a:off x="8320750" y="4316320"/>
            <a:ext cx="823200" cy="321300"/>
          </a:xfrm>
          <a:prstGeom prst="rect">
            <a:avLst/>
          </a:prstGeom>
          <a:solidFill>
            <a:srgbClr val="0077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2"/>
          <p:cNvSpPr/>
          <p:nvPr/>
        </p:nvSpPr>
        <p:spPr>
          <a:xfrm>
            <a:off x="8320750" y="3892938"/>
            <a:ext cx="823200" cy="321300"/>
          </a:xfrm>
          <a:prstGeom prst="rect">
            <a:avLst/>
          </a:prstGeom>
          <a:solidFill>
            <a:srgbClr val="0096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2"/>
          <p:cNvSpPr/>
          <p:nvPr/>
        </p:nvSpPr>
        <p:spPr>
          <a:xfrm>
            <a:off x="8320750" y="3469556"/>
            <a:ext cx="823200" cy="321300"/>
          </a:xfrm>
          <a:prstGeom prst="rect">
            <a:avLst/>
          </a:prstGeom>
          <a:solidFill>
            <a:srgbClr val="00B4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2"/>
          <p:cNvSpPr/>
          <p:nvPr/>
        </p:nvSpPr>
        <p:spPr>
          <a:xfrm>
            <a:off x="8320750" y="3046174"/>
            <a:ext cx="823200" cy="321300"/>
          </a:xfrm>
          <a:prstGeom prst="rect">
            <a:avLst/>
          </a:prstGeom>
          <a:solidFill>
            <a:srgbClr val="023E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2"/>
          <p:cNvSpPr/>
          <p:nvPr/>
        </p:nvSpPr>
        <p:spPr>
          <a:xfrm>
            <a:off x="8320750" y="2622792"/>
            <a:ext cx="823200" cy="321300"/>
          </a:xfrm>
          <a:prstGeom prst="rect">
            <a:avLst/>
          </a:prstGeom>
          <a:solidFill>
            <a:srgbClr val="0077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2"/>
          <p:cNvSpPr/>
          <p:nvPr/>
        </p:nvSpPr>
        <p:spPr>
          <a:xfrm>
            <a:off x="8320750" y="2199410"/>
            <a:ext cx="823200" cy="321300"/>
          </a:xfrm>
          <a:prstGeom prst="rect">
            <a:avLst/>
          </a:prstGeom>
          <a:solidFill>
            <a:srgbClr val="0096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2"/>
          <p:cNvSpPr/>
          <p:nvPr/>
        </p:nvSpPr>
        <p:spPr>
          <a:xfrm>
            <a:off x="8320750" y="1776028"/>
            <a:ext cx="823200" cy="321300"/>
          </a:xfrm>
          <a:prstGeom prst="rect">
            <a:avLst/>
          </a:prstGeom>
          <a:solidFill>
            <a:srgbClr val="00B4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2"/>
          <p:cNvSpPr/>
          <p:nvPr/>
        </p:nvSpPr>
        <p:spPr>
          <a:xfrm>
            <a:off x="8320750" y="1352646"/>
            <a:ext cx="823200" cy="321300"/>
          </a:xfrm>
          <a:prstGeom prst="rect">
            <a:avLst/>
          </a:prstGeom>
          <a:solidFill>
            <a:srgbClr val="023E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2"/>
          <p:cNvSpPr/>
          <p:nvPr/>
        </p:nvSpPr>
        <p:spPr>
          <a:xfrm>
            <a:off x="8320750" y="929264"/>
            <a:ext cx="823200" cy="321300"/>
          </a:xfrm>
          <a:prstGeom prst="rect">
            <a:avLst/>
          </a:prstGeom>
          <a:solidFill>
            <a:srgbClr val="0077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2"/>
          <p:cNvSpPr/>
          <p:nvPr/>
        </p:nvSpPr>
        <p:spPr>
          <a:xfrm>
            <a:off x="8320750" y="505882"/>
            <a:ext cx="823200" cy="321300"/>
          </a:xfrm>
          <a:prstGeom prst="rect">
            <a:avLst/>
          </a:prstGeom>
          <a:solidFill>
            <a:srgbClr val="0096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2"/>
          <p:cNvSpPr/>
          <p:nvPr/>
        </p:nvSpPr>
        <p:spPr>
          <a:xfrm>
            <a:off x="8320750" y="82500"/>
            <a:ext cx="823200" cy="321300"/>
          </a:xfrm>
          <a:prstGeom prst="rect">
            <a:avLst/>
          </a:prstGeom>
          <a:solidFill>
            <a:srgbClr val="00B4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25"/>
        <p:cNvGrpSpPr/>
        <p:nvPr/>
      </p:nvGrpSpPr>
      <p:grpSpPr>
        <a:xfrm>
          <a:off x="0" y="0"/>
          <a:ext cx="0" cy="0"/>
          <a:chOff x="0" y="0"/>
          <a:chExt cx="0" cy="0"/>
        </a:xfrm>
      </p:grpSpPr>
      <p:sp>
        <p:nvSpPr>
          <p:cNvPr id="126" name="Google Shape;126;p13"/>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dk2"/>
              </a:buClr>
              <a:buSzPts val="4800"/>
              <a:buNone/>
              <a:defRPr sz="4800">
                <a:solidFill>
                  <a:schemeClr val="dk2"/>
                </a:solidFill>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127" name="Google Shape;127;p13"/>
          <p:cNvSpPr/>
          <p:nvPr/>
        </p:nvSpPr>
        <p:spPr>
          <a:xfrm>
            <a:off x="8320750" y="4739702"/>
            <a:ext cx="823200" cy="321300"/>
          </a:xfrm>
          <a:prstGeom prst="rect">
            <a:avLst/>
          </a:prstGeom>
          <a:solidFill>
            <a:srgbClr val="023E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3"/>
          <p:cNvSpPr/>
          <p:nvPr/>
        </p:nvSpPr>
        <p:spPr>
          <a:xfrm>
            <a:off x="8320750" y="4316320"/>
            <a:ext cx="823200" cy="321300"/>
          </a:xfrm>
          <a:prstGeom prst="rect">
            <a:avLst/>
          </a:prstGeom>
          <a:solidFill>
            <a:srgbClr val="0077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3"/>
          <p:cNvSpPr/>
          <p:nvPr/>
        </p:nvSpPr>
        <p:spPr>
          <a:xfrm>
            <a:off x="8320750" y="3892938"/>
            <a:ext cx="823200" cy="321300"/>
          </a:xfrm>
          <a:prstGeom prst="rect">
            <a:avLst/>
          </a:prstGeom>
          <a:solidFill>
            <a:srgbClr val="0096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3"/>
          <p:cNvSpPr/>
          <p:nvPr/>
        </p:nvSpPr>
        <p:spPr>
          <a:xfrm>
            <a:off x="8320750" y="3469556"/>
            <a:ext cx="823200" cy="321300"/>
          </a:xfrm>
          <a:prstGeom prst="rect">
            <a:avLst/>
          </a:prstGeom>
          <a:solidFill>
            <a:srgbClr val="00B4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3"/>
          <p:cNvSpPr/>
          <p:nvPr/>
        </p:nvSpPr>
        <p:spPr>
          <a:xfrm>
            <a:off x="8320750" y="3046174"/>
            <a:ext cx="823200" cy="321300"/>
          </a:xfrm>
          <a:prstGeom prst="rect">
            <a:avLst/>
          </a:prstGeom>
          <a:solidFill>
            <a:srgbClr val="023E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13"/>
          <p:cNvSpPr/>
          <p:nvPr/>
        </p:nvSpPr>
        <p:spPr>
          <a:xfrm>
            <a:off x="8320750" y="2622792"/>
            <a:ext cx="823200" cy="321300"/>
          </a:xfrm>
          <a:prstGeom prst="rect">
            <a:avLst/>
          </a:prstGeom>
          <a:solidFill>
            <a:srgbClr val="0077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13"/>
          <p:cNvSpPr/>
          <p:nvPr/>
        </p:nvSpPr>
        <p:spPr>
          <a:xfrm>
            <a:off x="8320750" y="2199410"/>
            <a:ext cx="823200" cy="321300"/>
          </a:xfrm>
          <a:prstGeom prst="rect">
            <a:avLst/>
          </a:prstGeom>
          <a:solidFill>
            <a:srgbClr val="0096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13"/>
          <p:cNvSpPr/>
          <p:nvPr/>
        </p:nvSpPr>
        <p:spPr>
          <a:xfrm>
            <a:off x="8320750" y="1776028"/>
            <a:ext cx="823200" cy="321300"/>
          </a:xfrm>
          <a:prstGeom prst="rect">
            <a:avLst/>
          </a:prstGeom>
          <a:solidFill>
            <a:srgbClr val="00B4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13"/>
          <p:cNvSpPr/>
          <p:nvPr/>
        </p:nvSpPr>
        <p:spPr>
          <a:xfrm>
            <a:off x="8320750" y="1352646"/>
            <a:ext cx="823200" cy="321300"/>
          </a:xfrm>
          <a:prstGeom prst="rect">
            <a:avLst/>
          </a:prstGeom>
          <a:solidFill>
            <a:srgbClr val="023E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3"/>
          <p:cNvSpPr/>
          <p:nvPr/>
        </p:nvSpPr>
        <p:spPr>
          <a:xfrm>
            <a:off x="8320750" y="929264"/>
            <a:ext cx="823200" cy="321300"/>
          </a:xfrm>
          <a:prstGeom prst="rect">
            <a:avLst/>
          </a:prstGeom>
          <a:solidFill>
            <a:srgbClr val="0077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13"/>
          <p:cNvSpPr/>
          <p:nvPr/>
        </p:nvSpPr>
        <p:spPr>
          <a:xfrm>
            <a:off x="8320750" y="505882"/>
            <a:ext cx="823200" cy="321300"/>
          </a:xfrm>
          <a:prstGeom prst="rect">
            <a:avLst/>
          </a:prstGeom>
          <a:solidFill>
            <a:srgbClr val="0096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13"/>
          <p:cNvSpPr/>
          <p:nvPr/>
        </p:nvSpPr>
        <p:spPr>
          <a:xfrm>
            <a:off x="8320750" y="82500"/>
            <a:ext cx="823200" cy="321300"/>
          </a:xfrm>
          <a:prstGeom prst="rect">
            <a:avLst/>
          </a:prstGeom>
          <a:solidFill>
            <a:srgbClr val="00B4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Main point 1">
  <p:cSld name="MAIN_POINT_1">
    <p:bg>
      <p:bgPr>
        <a:solidFill>
          <a:srgbClr val="E7FBFF"/>
        </a:solidFill>
        <a:effectLst/>
      </p:bgPr>
    </p:bg>
    <p:spTree>
      <p:nvGrpSpPr>
        <p:cNvPr id="1" name="Shape 139"/>
        <p:cNvGrpSpPr/>
        <p:nvPr/>
      </p:nvGrpSpPr>
      <p:grpSpPr>
        <a:xfrm>
          <a:off x="0" y="0"/>
          <a:ext cx="0" cy="0"/>
          <a:chOff x="0" y="0"/>
          <a:chExt cx="0" cy="0"/>
        </a:xfrm>
      </p:grpSpPr>
      <p:sp>
        <p:nvSpPr>
          <p:cNvPr id="140" name="Google Shape;140;p14"/>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rtl="0">
              <a:spcBef>
                <a:spcPts val="0"/>
              </a:spcBef>
              <a:spcAft>
                <a:spcPts val="0"/>
              </a:spcAft>
              <a:buClr>
                <a:schemeClr val="dk2"/>
              </a:buClr>
              <a:buSzPts val="4800"/>
              <a:buNone/>
              <a:defRPr sz="4800">
                <a:solidFill>
                  <a:schemeClr val="dk2"/>
                </a:solidFill>
              </a:defRPr>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141" name="Google Shape;141;p14"/>
          <p:cNvSpPr/>
          <p:nvPr/>
        </p:nvSpPr>
        <p:spPr>
          <a:xfrm>
            <a:off x="8320750" y="4739702"/>
            <a:ext cx="823200" cy="321300"/>
          </a:xfrm>
          <a:prstGeom prst="rect">
            <a:avLst/>
          </a:prstGeom>
          <a:solidFill>
            <a:srgbClr val="023E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4"/>
          <p:cNvSpPr/>
          <p:nvPr/>
        </p:nvSpPr>
        <p:spPr>
          <a:xfrm>
            <a:off x="8320750" y="4316320"/>
            <a:ext cx="823200" cy="321300"/>
          </a:xfrm>
          <a:prstGeom prst="rect">
            <a:avLst/>
          </a:prstGeom>
          <a:solidFill>
            <a:srgbClr val="0077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4"/>
          <p:cNvSpPr/>
          <p:nvPr/>
        </p:nvSpPr>
        <p:spPr>
          <a:xfrm>
            <a:off x="8320750" y="3892938"/>
            <a:ext cx="823200" cy="321300"/>
          </a:xfrm>
          <a:prstGeom prst="rect">
            <a:avLst/>
          </a:prstGeom>
          <a:solidFill>
            <a:srgbClr val="0096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4"/>
          <p:cNvSpPr/>
          <p:nvPr/>
        </p:nvSpPr>
        <p:spPr>
          <a:xfrm>
            <a:off x="8320750" y="3469556"/>
            <a:ext cx="823200" cy="321300"/>
          </a:xfrm>
          <a:prstGeom prst="rect">
            <a:avLst/>
          </a:prstGeom>
          <a:solidFill>
            <a:srgbClr val="00B4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4"/>
          <p:cNvSpPr/>
          <p:nvPr/>
        </p:nvSpPr>
        <p:spPr>
          <a:xfrm>
            <a:off x="8320750" y="3046174"/>
            <a:ext cx="823200" cy="321300"/>
          </a:xfrm>
          <a:prstGeom prst="rect">
            <a:avLst/>
          </a:prstGeom>
          <a:solidFill>
            <a:srgbClr val="023E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4"/>
          <p:cNvSpPr/>
          <p:nvPr/>
        </p:nvSpPr>
        <p:spPr>
          <a:xfrm>
            <a:off x="8320750" y="2622792"/>
            <a:ext cx="823200" cy="321300"/>
          </a:xfrm>
          <a:prstGeom prst="rect">
            <a:avLst/>
          </a:prstGeom>
          <a:solidFill>
            <a:srgbClr val="0077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4"/>
          <p:cNvSpPr/>
          <p:nvPr/>
        </p:nvSpPr>
        <p:spPr>
          <a:xfrm>
            <a:off x="8320750" y="2199410"/>
            <a:ext cx="823200" cy="321300"/>
          </a:xfrm>
          <a:prstGeom prst="rect">
            <a:avLst/>
          </a:prstGeom>
          <a:solidFill>
            <a:srgbClr val="0096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14"/>
          <p:cNvSpPr/>
          <p:nvPr/>
        </p:nvSpPr>
        <p:spPr>
          <a:xfrm>
            <a:off x="8320750" y="1776028"/>
            <a:ext cx="823200" cy="321300"/>
          </a:xfrm>
          <a:prstGeom prst="rect">
            <a:avLst/>
          </a:prstGeom>
          <a:solidFill>
            <a:srgbClr val="00B4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14"/>
          <p:cNvSpPr/>
          <p:nvPr/>
        </p:nvSpPr>
        <p:spPr>
          <a:xfrm>
            <a:off x="8320750" y="1352646"/>
            <a:ext cx="823200" cy="321300"/>
          </a:xfrm>
          <a:prstGeom prst="rect">
            <a:avLst/>
          </a:prstGeom>
          <a:solidFill>
            <a:srgbClr val="023E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4"/>
          <p:cNvSpPr/>
          <p:nvPr/>
        </p:nvSpPr>
        <p:spPr>
          <a:xfrm>
            <a:off x="8320750" y="929264"/>
            <a:ext cx="823200" cy="321300"/>
          </a:xfrm>
          <a:prstGeom prst="rect">
            <a:avLst/>
          </a:prstGeom>
          <a:solidFill>
            <a:srgbClr val="0077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4"/>
          <p:cNvSpPr/>
          <p:nvPr/>
        </p:nvSpPr>
        <p:spPr>
          <a:xfrm>
            <a:off x="8320750" y="505882"/>
            <a:ext cx="823200" cy="321300"/>
          </a:xfrm>
          <a:prstGeom prst="rect">
            <a:avLst/>
          </a:prstGeom>
          <a:solidFill>
            <a:srgbClr val="0096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4"/>
          <p:cNvSpPr/>
          <p:nvPr/>
        </p:nvSpPr>
        <p:spPr>
          <a:xfrm>
            <a:off x="8320750" y="82500"/>
            <a:ext cx="823200" cy="321300"/>
          </a:xfrm>
          <a:prstGeom prst="rect">
            <a:avLst/>
          </a:prstGeom>
          <a:solidFill>
            <a:srgbClr val="00B4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53"/>
        <p:cNvGrpSpPr/>
        <p:nvPr/>
      </p:nvGrpSpPr>
      <p:grpSpPr>
        <a:xfrm>
          <a:off x="0" y="0"/>
          <a:ext cx="0" cy="0"/>
          <a:chOff x="0" y="0"/>
          <a:chExt cx="0" cy="0"/>
        </a:xfrm>
      </p:grpSpPr>
      <p:sp>
        <p:nvSpPr>
          <p:cNvPr id="154" name="Google Shape;154;p15"/>
          <p:cNvSpPr/>
          <p:nvPr/>
        </p:nvSpPr>
        <p:spPr>
          <a:xfrm>
            <a:off x="4423950" y="4739712"/>
            <a:ext cx="296100" cy="321300"/>
          </a:xfrm>
          <a:prstGeom prst="rect">
            <a:avLst/>
          </a:prstGeom>
          <a:solidFill>
            <a:srgbClr val="023E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15"/>
          <p:cNvSpPr/>
          <p:nvPr/>
        </p:nvSpPr>
        <p:spPr>
          <a:xfrm>
            <a:off x="4423950" y="4316328"/>
            <a:ext cx="296100" cy="321300"/>
          </a:xfrm>
          <a:prstGeom prst="rect">
            <a:avLst/>
          </a:prstGeom>
          <a:solidFill>
            <a:srgbClr val="0077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15"/>
          <p:cNvSpPr/>
          <p:nvPr/>
        </p:nvSpPr>
        <p:spPr>
          <a:xfrm>
            <a:off x="4423950" y="3892944"/>
            <a:ext cx="296100" cy="321300"/>
          </a:xfrm>
          <a:prstGeom prst="rect">
            <a:avLst/>
          </a:prstGeom>
          <a:solidFill>
            <a:srgbClr val="0096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15"/>
          <p:cNvSpPr/>
          <p:nvPr/>
        </p:nvSpPr>
        <p:spPr>
          <a:xfrm>
            <a:off x="4423950" y="3469560"/>
            <a:ext cx="296100" cy="321300"/>
          </a:xfrm>
          <a:prstGeom prst="rect">
            <a:avLst/>
          </a:prstGeom>
          <a:solidFill>
            <a:srgbClr val="00B4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5"/>
          <p:cNvSpPr/>
          <p:nvPr/>
        </p:nvSpPr>
        <p:spPr>
          <a:xfrm>
            <a:off x="4423950" y="3046176"/>
            <a:ext cx="296100" cy="321300"/>
          </a:xfrm>
          <a:prstGeom prst="rect">
            <a:avLst/>
          </a:prstGeom>
          <a:solidFill>
            <a:srgbClr val="023E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15"/>
          <p:cNvSpPr/>
          <p:nvPr/>
        </p:nvSpPr>
        <p:spPr>
          <a:xfrm>
            <a:off x="4423950" y="2622792"/>
            <a:ext cx="296100" cy="321300"/>
          </a:xfrm>
          <a:prstGeom prst="rect">
            <a:avLst/>
          </a:prstGeom>
          <a:solidFill>
            <a:srgbClr val="0077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15"/>
          <p:cNvSpPr/>
          <p:nvPr/>
        </p:nvSpPr>
        <p:spPr>
          <a:xfrm>
            <a:off x="4423950" y="2199408"/>
            <a:ext cx="296100" cy="321300"/>
          </a:xfrm>
          <a:prstGeom prst="rect">
            <a:avLst/>
          </a:prstGeom>
          <a:solidFill>
            <a:srgbClr val="0096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5"/>
          <p:cNvSpPr/>
          <p:nvPr/>
        </p:nvSpPr>
        <p:spPr>
          <a:xfrm>
            <a:off x="4423950" y="1776024"/>
            <a:ext cx="296100" cy="321300"/>
          </a:xfrm>
          <a:prstGeom prst="rect">
            <a:avLst/>
          </a:prstGeom>
          <a:solidFill>
            <a:srgbClr val="00B4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5"/>
          <p:cNvSpPr/>
          <p:nvPr/>
        </p:nvSpPr>
        <p:spPr>
          <a:xfrm>
            <a:off x="4423950" y="1352640"/>
            <a:ext cx="296100" cy="321300"/>
          </a:xfrm>
          <a:prstGeom prst="rect">
            <a:avLst/>
          </a:prstGeom>
          <a:solidFill>
            <a:srgbClr val="023E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15"/>
          <p:cNvSpPr/>
          <p:nvPr/>
        </p:nvSpPr>
        <p:spPr>
          <a:xfrm>
            <a:off x="4423950" y="929256"/>
            <a:ext cx="296100" cy="321300"/>
          </a:xfrm>
          <a:prstGeom prst="rect">
            <a:avLst/>
          </a:prstGeom>
          <a:solidFill>
            <a:srgbClr val="0077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5"/>
          <p:cNvSpPr/>
          <p:nvPr/>
        </p:nvSpPr>
        <p:spPr>
          <a:xfrm>
            <a:off x="4423950" y="505872"/>
            <a:ext cx="296100" cy="321300"/>
          </a:xfrm>
          <a:prstGeom prst="rect">
            <a:avLst/>
          </a:prstGeom>
          <a:solidFill>
            <a:srgbClr val="0096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5"/>
          <p:cNvSpPr/>
          <p:nvPr/>
        </p:nvSpPr>
        <p:spPr>
          <a:xfrm>
            <a:off x="4423950" y="82488"/>
            <a:ext cx="296100" cy="321300"/>
          </a:xfrm>
          <a:prstGeom prst="rect">
            <a:avLst/>
          </a:prstGeom>
          <a:solidFill>
            <a:srgbClr val="00B4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5"/>
          <p:cNvSpPr/>
          <p:nvPr/>
        </p:nvSpPr>
        <p:spPr>
          <a:xfrm>
            <a:off x="4572000" y="-125"/>
            <a:ext cx="4572000" cy="5143500"/>
          </a:xfrm>
          <a:prstGeom prst="rect">
            <a:avLst/>
          </a:prstGeom>
          <a:solidFill>
            <a:srgbClr val="E7F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5"/>
          <p:cNvSpPr txBox="1">
            <a:spLocks noGrp="1"/>
          </p:cNvSpPr>
          <p:nvPr>
            <p:ph type="title"/>
          </p:nvPr>
        </p:nvSpPr>
        <p:spPr>
          <a:xfrm>
            <a:off x="1893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Clr>
                <a:schemeClr val="dk2"/>
              </a:buClr>
              <a:buSzPts val="4200"/>
              <a:buNone/>
              <a:defRPr sz="4200">
                <a:solidFill>
                  <a:schemeClr val="dk2"/>
                </a:solidFill>
              </a:defRPr>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168" name="Google Shape;168;p15"/>
          <p:cNvSpPr txBox="1">
            <a:spLocks noGrp="1"/>
          </p:cNvSpPr>
          <p:nvPr>
            <p:ph type="subTitle" idx="1"/>
          </p:nvPr>
        </p:nvSpPr>
        <p:spPr>
          <a:xfrm>
            <a:off x="1893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69" name="Google Shape;169;p15"/>
          <p:cNvSpPr txBox="1">
            <a:spLocks noGrp="1"/>
          </p:cNvSpPr>
          <p:nvPr>
            <p:ph type="body" idx="2"/>
          </p:nvPr>
        </p:nvSpPr>
        <p:spPr>
          <a:xfrm>
            <a:off x="50157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70"/>
        <p:cNvGrpSpPr/>
        <p:nvPr/>
      </p:nvGrpSpPr>
      <p:grpSpPr>
        <a:xfrm>
          <a:off x="0" y="0"/>
          <a:ext cx="0" cy="0"/>
          <a:chOff x="0" y="0"/>
          <a:chExt cx="0" cy="0"/>
        </a:xfrm>
      </p:grpSpPr>
      <p:sp>
        <p:nvSpPr>
          <p:cNvPr id="171" name="Google Shape;171;p16"/>
          <p:cNvSpPr txBox="1">
            <a:spLocks noGrp="1"/>
          </p:cNvSpPr>
          <p:nvPr>
            <p:ph type="body" idx="1"/>
          </p:nvPr>
        </p:nvSpPr>
        <p:spPr>
          <a:xfrm>
            <a:off x="311700" y="41171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172" name="Google Shape;172;p16"/>
          <p:cNvSpPr/>
          <p:nvPr/>
        </p:nvSpPr>
        <p:spPr>
          <a:xfrm>
            <a:off x="311695" y="4722275"/>
            <a:ext cx="1310700" cy="113400"/>
          </a:xfrm>
          <a:prstGeom prst="rect">
            <a:avLst/>
          </a:prstGeom>
          <a:solidFill>
            <a:srgbClr val="023E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6"/>
          <p:cNvSpPr/>
          <p:nvPr/>
        </p:nvSpPr>
        <p:spPr>
          <a:xfrm>
            <a:off x="1622515" y="4722275"/>
            <a:ext cx="1310700" cy="113400"/>
          </a:xfrm>
          <a:prstGeom prst="rect">
            <a:avLst/>
          </a:prstGeom>
          <a:solidFill>
            <a:srgbClr val="0077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16"/>
          <p:cNvSpPr/>
          <p:nvPr/>
        </p:nvSpPr>
        <p:spPr>
          <a:xfrm>
            <a:off x="2933336" y="4722275"/>
            <a:ext cx="1310700" cy="113400"/>
          </a:xfrm>
          <a:prstGeom prst="rect">
            <a:avLst/>
          </a:prstGeom>
          <a:solidFill>
            <a:srgbClr val="0096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6"/>
          <p:cNvSpPr/>
          <p:nvPr/>
        </p:nvSpPr>
        <p:spPr>
          <a:xfrm>
            <a:off x="4244185" y="4722275"/>
            <a:ext cx="1310700" cy="113400"/>
          </a:xfrm>
          <a:prstGeom prst="rect">
            <a:avLst/>
          </a:prstGeom>
          <a:solidFill>
            <a:srgbClr val="00B4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rgbClr val="E7FBFF"/>
        </a:solidFill>
        <a:effectLst/>
      </p:bgPr>
    </p:bg>
    <p:spTree>
      <p:nvGrpSpPr>
        <p:cNvPr id="1" name="Shape 176"/>
        <p:cNvGrpSpPr/>
        <p:nvPr/>
      </p:nvGrpSpPr>
      <p:grpSpPr>
        <a:xfrm>
          <a:off x="0" y="0"/>
          <a:ext cx="0" cy="0"/>
          <a:chOff x="0" y="0"/>
          <a:chExt cx="0" cy="0"/>
        </a:xfrm>
      </p:grpSpPr>
      <p:sp>
        <p:nvSpPr>
          <p:cNvPr id="177" name="Google Shape;177;p17"/>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Clr>
                <a:schemeClr val="dk2"/>
              </a:buClr>
              <a:buSzPts val="12000"/>
              <a:buNone/>
              <a:defRPr sz="12000">
                <a:solidFill>
                  <a:schemeClr val="dk2"/>
                </a:solidFill>
              </a:defRPr>
            </a:lvl1pPr>
            <a:lvl2pPr lvl="1" algn="ctr">
              <a:spcBef>
                <a:spcPts val="0"/>
              </a:spcBef>
              <a:spcAft>
                <a:spcPts val="0"/>
              </a:spcAft>
              <a:buClr>
                <a:schemeClr val="dk2"/>
              </a:buClr>
              <a:buSzPts val="12000"/>
              <a:buNone/>
              <a:defRPr sz="12000">
                <a:solidFill>
                  <a:schemeClr val="dk2"/>
                </a:solidFill>
              </a:defRPr>
            </a:lvl2pPr>
            <a:lvl3pPr lvl="2" algn="ctr">
              <a:spcBef>
                <a:spcPts val="0"/>
              </a:spcBef>
              <a:spcAft>
                <a:spcPts val="0"/>
              </a:spcAft>
              <a:buClr>
                <a:schemeClr val="dk2"/>
              </a:buClr>
              <a:buSzPts val="12000"/>
              <a:buNone/>
              <a:defRPr sz="12000">
                <a:solidFill>
                  <a:schemeClr val="dk2"/>
                </a:solidFill>
              </a:defRPr>
            </a:lvl3pPr>
            <a:lvl4pPr lvl="3" algn="ctr">
              <a:spcBef>
                <a:spcPts val="0"/>
              </a:spcBef>
              <a:spcAft>
                <a:spcPts val="0"/>
              </a:spcAft>
              <a:buClr>
                <a:schemeClr val="dk2"/>
              </a:buClr>
              <a:buSzPts val="12000"/>
              <a:buNone/>
              <a:defRPr sz="12000">
                <a:solidFill>
                  <a:schemeClr val="dk2"/>
                </a:solidFill>
              </a:defRPr>
            </a:lvl4pPr>
            <a:lvl5pPr lvl="4" algn="ctr">
              <a:spcBef>
                <a:spcPts val="0"/>
              </a:spcBef>
              <a:spcAft>
                <a:spcPts val="0"/>
              </a:spcAft>
              <a:buClr>
                <a:schemeClr val="dk2"/>
              </a:buClr>
              <a:buSzPts val="12000"/>
              <a:buNone/>
              <a:defRPr sz="12000">
                <a:solidFill>
                  <a:schemeClr val="dk2"/>
                </a:solidFill>
              </a:defRPr>
            </a:lvl5pPr>
            <a:lvl6pPr lvl="5" algn="ctr">
              <a:spcBef>
                <a:spcPts val="0"/>
              </a:spcBef>
              <a:spcAft>
                <a:spcPts val="0"/>
              </a:spcAft>
              <a:buClr>
                <a:schemeClr val="dk2"/>
              </a:buClr>
              <a:buSzPts val="12000"/>
              <a:buNone/>
              <a:defRPr sz="12000">
                <a:solidFill>
                  <a:schemeClr val="dk2"/>
                </a:solidFill>
              </a:defRPr>
            </a:lvl6pPr>
            <a:lvl7pPr lvl="6" algn="ctr">
              <a:spcBef>
                <a:spcPts val="0"/>
              </a:spcBef>
              <a:spcAft>
                <a:spcPts val="0"/>
              </a:spcAft>
              <a:buClr>
                <a:schemeClr val="dk2"/>
              </a:buClr>
              <a:buSzPts val="12000"/>
              <a:buNone/>
              <a:defRPr sz="12000">
                <a:solidFill>
                  <a:schemeClr val="dk2"/>
                </a:solidFill>
              </a:defRPr>
            </a:lvl7pPr>
            <a:lvl8pPr lvl="7" algn="ctr">
              <a:spcBef>
                <a:spcPts val="0"/>
              </a:spcBef>
              <a:spcAft>
                <a:spcPts val="0"/>
              </a:spcAft>
              <a:buClr>
                <a:schemeClr val="dk2"/>
              </a:buClr>
              <a:buSzPts val="12000"/>
              <a:buNone/>
              <a:defRPr sz="12000">
                <a:solidFill>
                  <a:schemeClr val="dk2"/>
                </a:solidFill>
              </a:defRPr>
            </a:lvl8pPr>
            <a:lvl9pPr lvl="8" algn="ctr">
              <a:spcBef>
                <a:spcPts val="0"/>
              </a:spcBef>
              <a:spcAft>
                <a:spcPts val="0"/>
              </a:spcAft>
              <a:buClr>
                <a:schemeClr val="dk2"/>
              </a:buClr>
              <a:buSzPts val="12000"/>
              <a:buNone/>
              <a:defRPr sz="12000">
                <a:solidFill>
                  <a:schemeClr val="dk2"/>
                </a:solidFill>
              </a:defRPr>
            </a:lvl9pPr>
          </a:lstStyle>
          <a:p>
            <a:r>
              <a:t>xx%</a:t>
            </a:r>
          </a:p>
        </p:txBody>
      </p:sp>
      <p:sp>
        <p:nvSpPr>
          <p:cNvPr id="178" name="Google Shape;178;p17"/>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179" name="Google Shape;179;p17"/>
          <p:cNvSpPr/>
          <p:nvPr/>
        </p:nvSpPr>
        <p:spPr>
          <a:xfrm>
            <a:off x="13" y="0"/>
            <a:ext cx="2286000" cy="160500"/>
          </a:xfrm>
          <a:prstGeom prst="rect">
            <a:avLst/>
          </a:prstGeom>
          <a:solidFill>
            <a:srgbClr val="023E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17"/>
          <p:cNvSpPr/>
          <p:nvPr/>
        </p:nvSpPr>
        <p:spPr>
          <a:xfrm>
            <a:off x="2285987" y="0"/>
            <a:ext cx="2286000" cy="160500"/>
          </a:xfrm>
          <a:prstGeom prst="rect">
            <a:avLst/>
          </a:prstGeom>
          <a:solidFill>
            <a:srgbClr val="0077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7"/>
          <p:cNvSpPr/>
          <p:nvPr/>
        </p:nvSpPr>
        <p:spPr>
          <a:xfrm>
            <a:off x="4571962" y="0"/>
            <a:ext cx="2286000" cy="160500"/>
          </a:xfrm>
          <a:prstGeom prst="rect">
            <a:avLst/>
          </a:prstGeom>
          <a:solidFill>
            <a:srgbClr val="0096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7"/>
          <p:cNvSpPr/>
          <p:nvPr/>
        </p:nvSpPr>
        <p:spPr>
          <a:xfrm>
            <a:off x="6857987" y="0"/>
            <a:ext cx="2286000" cy="160500"/>
          </a:xfrm>
          <a:prstGeom prst="rect">
            <a:avLst/>
          </a:prstGeom>
          <a:solidFill>
            <a:srgbClr val="00B4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ig number 1">
  <p:cSld name="BIG_NUMBER_1">
    <p:spTree>
      <p:nvGrpSpPr>
        <p:cNvPr id="1" name="Shape 183"/>
        <p:cNvGrpSpPr/>
        <p:nvPr/>
      </p:nvGrpSpPr>
      <p:grpSpPr>
        <a:xfrm>
          <a:off x="0" y="0"/>
          <a:ext cx="0" cy="0"/>
          <a:chOff x="0" y="0"/>
          <a:chExt cx="0" cy="0"/>
        </a:xfrm>
      </p:grpSpPr>
      <p:sp>
        <p:nvSpPr>
          <p:cNvPr id="184" name="Google Shape;184;p18"/>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rtl="0">
              <a:spcBef>
                <a:spcPts val="0"/>
              </a:spcBef>
              <a:spcAft>
                <a:spcPts val="0"/>
              </a:spcAft>
              <a:buClr>
                <a:schemeClr val="dk2"/>
              </a:buClr>
              <a:buSzPts val="12000"/>
              <a:buNone/>
              <a:defRPr sz="12000">
                <a:solidFill>
                  <a:schemeClr val="dk2"/>
                </a:solidFill>
              </a:defRPr>
            </a:lvl1pPr>
            <a:lvl2pPr lvl="1" algn="ctr" rtl="0">
              <a:spcBef>
                <a:spcPts val="0"/>
              </a:spcBef>
              <a:spcAft>
                <a:spcPts val="0"/>
              </a:spcAft>
              <a:buClr>
                <a:schemeClr val="dk2"/>
              </a:buClr>
              <a:buSzPts val="12000"/>
              <a:buNone/>
              <a:defRPr sz="12000">
                <a:solidFill>
                  <a:schemeClr val="dk2"/>
                </a:solidFill>
              </a:defRPr>
            </a:lvl2pPr>
            <a:lvl3pPr lvl="2" algn="ctr" rtl="0">
              <a:spcBef>
                <a:spcPts val="0"/>
              </a:spcBef>
              <a:spcAft>
                <a:spcPts val="0"/>
              </a:spcAft>
              <a:buClr>
                <a:schemeClr val="dk2"/>
              </a:buClr>
              <a:buSzPts val="12000"/>
              <a:buNone/>
              <a:defRPr sz="12000">
                <a:solidFill>
                  <a:schemeClr val="dk2"/>
                </a:solidFill>
              </a:defRPr>
            </a:lvl3pPr>
            <a:lvl4pPr lvl="3" algn="ctr" rtl="0">
              <a:spcBef>
                <a:spcPts val="0"/>
              </a:spcBef>
              <a:spcAft>
                <a:spcPts val="0"/>
              </a:spcAft>
              <a:buClr>
                <a:schemeClr val="dk2"/>
              </a:buClr>
              <a:buSzPts val="12000"/>
              <a:buNone/>
              <a:defRPr sz="12000">
                <a:solidFill>
                  <a:schemeClr val="dk2"/>
                </a:solidFill>
              </a:defRPr>
            </a:lvl4pPr>
            <a:lvl5pPr lvl="4" algn="ctr" rtl="0">
              <a:spcBef>
                <a:spcPts val="0"/>
              </a:spcBef>
              <a:spcAft>
                <a:spcPts val="0"/>
              </a:spcAft>
              <a:buClr>
                <a:schemeClr val="dk2"/>
              </a:buClr>
              <a:buSzPts val="12000"/>
              <a:buNone/>
              <a:defRPr sz="12000">
                <a:solidFill>
                  <a:schemeClr val="dk2"/>
                </a:solidFill>
              </a:defRPr>
            </a:lvl5pPr>
            <a:lvl6pPr lvl="5" algn="ctr" rtl="0">
              <a:spcBef>
                <a:spcPts val="0"/>
              </a:spcBef>
              <a:spcAft>
                <a:spcPts val="0"/>
              </a:spcAft>
              <a:buClr>
                <a:schemeClr val="dk2"/>
              </a:buClr>
              <a:buSzPts val="12000"/>
              <a:buNone/>
              <a:defRPr sz="12000">
                <a:solidFill>
                  <a:schemeClr val="dk2"/>
                </a:solidFill>
              </a:defRPr>
            </a:lvl6pPr>
            <a:lvl7pPr lvl="6" algn="ctr" rtl="0">
              <a:spcBef>
                <a:spcPts val="0"/>
              </a:spcBef>
              <a:spcAft>
                <a:spcPts val="0"/>
              </a:spcAft>
              <a:buClr>
                <a:schemeClr val="dk2"/>
              </a:buClr>
              <a:buSzPts val="12000"/>
              <a:buNone/>
              <a:defRPr sz="12000">
                <a:solidFill>
                  <a:schemeClr val="dk2"/>
                </a:solidFill>
              </a:defRPr>
            </a:lvl7pPr>
            <a:lvl8pPr lvl="7" algn="ctr" rtl="0">
              <a:spcBef>
                <a:spcPts val="0"/>
              </a:spcBef>
              <a:spcAft>
                <a:spcPts val="0"/>
              </a:spcAft>
              <a:buClr>
                <a:schemeClr val="dk2"/>
              </a:buClr>
              <a:buSzPts val="12000"/>
              <a:buNone/>
              <a:defRPr sz="12000">
                <a:solidFill>
                  <a:schemeClr val="dk2"/>
                </a:solidFill>
              </a:defRPr>
            </a:lvl8pPr>
            <a:lvl9pPr lvl="8" algn="ctr" rtl="0">
              <a:spcBef>
                <a:spcPts val="0"/>
              </a:spcBef>
              <a:spcAft>
                <a:spcPts val="0"/>
              </a:spcAft>
              <a:buClr>
                <a:schemeClr val="dk2"/>
              </a:buClr>
              <a:buSzPts val="12000"/>
              <a:buNone/>
              <a:defRPr sz="12000">
                <a:solidFill>
                  <a:schemeClr val="dk2"/>
                </a:solidFill>
              </a:defRPr>
            </a:lvl9pPr>
          </a:lstStyle>
          <a:p>
            <a:r>
              <a:t>xx%</a:t>
            </a:r>
          </a:p>
        </p:txBody>
      </p:sp>
      <p:sp>
        <p:nvSpPr>
          <p:cNvPr id="185" name="Google Shape;185;p18"/>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rtl="0">
              <a:spcBef>
                <a:spcPts val="0"/>
              </a:spcBef>
              <a:spcAft>
                <a:spcPts val="0"/>
              </a:spcAft>
              <a:buSzPts val="1800"/>
              <a:buChar char="●"/>
              <a:defRPr/>
            </a:lvl1pPr>
            <a:lvl2pPr marL="914400" lvl="1" indent="-317500" algn="ctr" rtl="0">
              <a:spcBef>
                <a:spcPts val="0"/>
              </a:spcBef>
              <a:spcAft>
                <a:spcPts val="0"/>
              </a:spcAft>
              <a:buSzPts val="1400"/>
              <a:buChar char="○"/>
              <a:defRPr/>
            </a:lvl2pPr>
            <a:lvl3pPr marL="1371600" lvl="2" indent="-317500" algn="ctr" rtl="0">
              <a:spcBef>
                <a:spcPts val="0"/>
              </a:spcBef>
              <a:spcAft>
                <a:spcPts val="0"/>
              </a:spcAft>
              <a:buSzPts val="1400"/>
              <a:buChar char="■"/>
              <a:defRPr/>
            </a:lvl3pPr>
            <a:lvl4pPr marL="1828800" lvl="3" indent="-317500" algn="ctr" rtl="0">
              <a:spcBef>
                <a:spcPts val="0"/>
              </a:spcBef>
              <a:spcAft>
                <a:spcPts val="0"/>
              </a:spcAft>
              <a:buSzPts val="1400"/>
              <a:buChar char="●"/>
              <a:defRPr/>
            </a:lvl4pPr>
            <a:lvl5pPr marL="2286000" lvl="4" indent="-317500" algn="ctr" rtl="0">
              <a:spcBef>
                <a:spcPts val="0"/>
              </a:spcBef>
              <a:spcAft>
                <a:spcPts val="0"/>
              </a:spcAft>
              <a:buSzPts val="1400"/>
              <a:buChar char="○"/>
              <a:defRPr/>
            </a:lvl5pPr>
            <a:lvl6pPr marL="2743200" lvl="5" indent="-317500" algn="ctr" rtl="0">
              <a:spcBef>
                <a:spcPts val="0"/>
              </a:spcBef>
              <a:spcAft>
                <a:spcPts val="0"/>
              </a:spcAft>
              <a:buSzPts val="1400"/>
              <a:buChar char="■"/>
              <a:defRPr/>
            </a:lvl6pPr>
            <a:lvl7pPr marL="3200400" lvl="6" indent="-317500" algn="ctr" rtl="0">
              <a:spcBef>
                <a:spcPts val="0"/>
              </a:spcBef>
              <a:spcAft>
                <a:spcPts val="0"/>
              </a:spcAft>
              <a:buSzPts val="1400"/>
              <a:buChar char="●"/>
              <a:defRPr/>
            </a:lvl7pPr>
            <a:lvl8pPr marL="3657600" lvl="7" indent="-317500" algn="ctr" rtl="0">
              <a:spcBef>
                <a:spcPts val="0"/>
              </a:spcBef>
              <a:spcAft>
                <a:spcPts val="0"/>
              </a:spcAft>
              <a:buSzPts val="1400"/>
              <a:buChar char="○"/>
              <a:defRPr/>
            </a:lvl8pPr>
            <a:lvl9pPr marL="4114800" lvl="8" indent="-317500" algn="ctr" rtl="0">
              <a:spcBef>
                <a:spcPts val="0"/>
              </a:spcBef>
              <a:spcAft>
                <a:spcPts val="0"/>
              </a:spcAft>
              <a:buSzPts val="1400"/>
              <a:buChar char="■"/>
              <a:defRPr/>
            </a:lvl9pPr>
          </a:lstStyle>
          <a:p>
            <a:endParaRPr/>
          </a:p>
        </p:txBody>
      </p:sp>
      <p:sp>
        <p:nvSpPr>
          <p:cNvPr id="186" name="Google Shape;186;p18"/>
          <p:cNvSpPr/>
          <p:nvPr/>
        </p:nvSpPr>
        <p:spPr>
          <a:xfrm>
            <a:off x="13" y="0"/>
            <a:ext cx="2286000" cy="160500"/>
          </a:xfrm>
          <a:prstGeom prst="rect">
            <a:avLst/>
          </a:prstGeom>
          <a:solidFill>
            <a:srgbClr val="023E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18"/>
          <p:cNvSpPr/>
          <p:nvPr/>
        </p:nvSpPr>
        <p:spPr>
          <a:xfrm>
            <a:off x="2285987" y="0"/>
            <a:ext cx="2286000" cy="160500"/>
          </a:xfrm>
          <a:prstGeom prst="rect">
            <a:avLst/>
          </a:prstGeom>
          <a:solidFill>
            <a:srgbClr val="0077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18"/>
          <p:cNvSpPr/>
          <p:nvPr/>
        </p:nvSpPr>
        <p:spPr>
          <a:xfrm>
            <a:off x="4571962" y="0"/>
            <a:ext cx="2286000" cy="160500"/>
          </a:xfrm>
          <a:prstGeom prst="rect">
            <a:avLst/>
          </a:prstGeom>
          <a:solidFill>
            <a:srgbClr val="0096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18"/>
          <p:cNvSpPr/>
          <p:nvPr/>
        </p:nvSpPr>
        <p:spPr>
          <a:xfrm>
            <a:off x="6857987" y="0"/>
            <a:ext cx="2286000" cy="160500"/>
          </a:xfrm>
          <a:prstGeom prst="rect">
            <a:avLst/>
          </a:prstGeom>
          <a:solidFill>
            <a:srgbClr val="00B4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E7FBFF"/>
        </a:solidFill>
        <a:effectLst/>
      </p:bgPr>
    </p:bg>
    <p:spTree>
      <p:nvGrpSpPr>
        <p:cNvPr id="1" name="Shape 190"/>
        <p:cNvGrpSpPr/>
        <p:nvPr/>
      </p:nvGrpSpPr>
      <p:grpSpPr>
        <a:xfrm>
          <a:off x="0" y="0"/>
          <a:ext cx="0" cy="0"/>
          <a:chOff x="0" y="0"/>
          <a:chExt cx="0" cy="0"/>
        </a:xfrm>
      </p:grpSpPr>
      <p:sp>
        <p:nvSpPr>
          <p:cNvPr id="191" name="Google Shape;191;p19"/>
          <p:cNvSpPr/>
          <p:nvPr/>
        </p:nvSpPr>
        <p:spPr>
          <a:xfrm>
            <a:off x="13" y="0"/>
            <a:ext cx="2286000" cy="160500"/>
          </a:xfrm>
          <a:prstGeom prst="rect">
            <a:avLst/>
          </a:prstGeom>
          <a:solidFill>
            <a:srgbClr val="023E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19"/>
          <p:cNvSpPr/>
          <p:nvPr/>
        </p:nvSpPr>
        <p:spPr>
          <a:xfrm>
            <a:off x="2285987" y="0"/>
            <a:ext cx="2286000" cy="160500"/>
          </a:xfrm>
          <a:prstGeom prst="rect">
            <a:avLst/>
          </a:prstGeom>
          <a:solidFill>
            <a:srgbClr val="0077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19"/>
          <p:cNvSpPr/>
          <p:nvPr/>
        </p:nvSpPr>
        <p:spPr>
          <a:xfrm>
            <a:off x="4571962" y="0"/>
            <a:ext cx="2286000" cy="160500"/>
          </a:xfrm>
          <a:prstGeom prst="rect">
            <a:avLst/>
          </a:prstGeom>
          <a:solidFill>
            <a:srgbClr val="0096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19"/>
          <p:cNvSpPr/>
          <p:nvPr/>
        </p:nvSpPr>
        <p:spPr>
          <a:xfrm>
            <a:off x="6857987" y="0"/>
            <a:ext cx="2286000" cy="160500"/>
          </a:xfrm>
          <a:prstGeom prst="rect">
            <a:avLst/>
          </a:prstGeom>
          <a:solidFill>
            <a:srgbClr val="00B4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 1">
  <p:cSld name="BLANK_1">
    <p:bg>
      <p:bgPr>
        <a:solidFill>
          <a:schemeClr val="lt1"/>
        </a:solidFill>
        <a:effectLst/>
      </p:bgPr>
    </p:bg>
    <p:spTree>
      <p:nvGrpSpPr>
        <p:cNvPr id="1" name="Shape 195"/>
        <p:cNvGrpSpPr/>
        <p:nvPr/>
      </p:nvGrpSpPr>
      <p:grpSpPr>
        <a:xfrm>
          <a:off x="0" y="0"/>
          <a:ext cx="0" cy="0"/>
          <a:chOff x="0" y="0"/>
          <a:chExt cx="0" cy="0"/>
        </a:xfrm>
      </p:grpSpPr>
      <p:sp>
        <p:nvSpPr>
          <p:cNvPr id="196" name="Google Shape;196;p20"/>
          <p:cNvSpPr/>
          <p:nvPr/>
        </p:nvSpPr>
        <p:spPr>
          <a:xfrm>
            <a:off x="13" y="0"/>
            <a:ext cx="2286000" cy="160500"/>
          </a:xfrm>
          <a:prstGeom prst="rect">
            <a:avLst/>
          </a:prstGeom>
          <a:solidFill>
            <a:srgbClr val="023E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0"/>
          <p:cNvSpPr/>
          <p:nvPr/>
        </p:nvSpPr>
        <p:spPr>
          <a:xfrm>
            <a:off x="2285987" y="0"/>
            <a:ext cx="2286000" cy="160500"/>
          </a:xfrm>
          <a:prstGeom prst="rect">
            <a:avLst/>
          </a:prstGeom>
          <a:solidFill>
            <a:srgbClr val="0077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0"/>
          <p:cNvSpPr/>
          <p:nvPr/>
        </p:nvSpPr>
        <p:spPr>
          <a:xfrm>
            <a:off x="4571962" y="0"/>
            <a:ext cx="2286000" cy="160500"/>
          </a:xfrm>
          <a:prstGeom prst="rect">
            <a:avLst/>
          </a:prstGeom>
          <a:solidFill>
            <a:srgbClr val="0096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0"/>
          <p:cNvSpPr/>
          <p:nvPr/>
        </p:nvSpPr>
        <p:spPr>
          <a:xfrm>
            <a:off x="6857987" y="0"/>
            <a:ext cx="2286000" cy="160500"/>
          </a:xfrm>
          <a:prstGeom prst="rect">
            <a:avLst/>
          </a:prstGeom>
          <a:solidFill>
            <a:srgbClr val="00B4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rgbClr val="E7FBFF"/>
        </a:solidFill>
        <a:effectLst/>
      </p:bgPr>
    </p:bg>
    <p:spTree>
      <p:nvGrpSpPr>
        <p:cNvPr id="1" name="Shape 24"/>
        <p:cNvGrpSpPr/>
        <p:nvPr/>
      </p:nvGrpSpPr>
      <p:grpSpPr>
        <a:xfrm>
          <a:off x="0" y="0"/>
          <a:ext cx="0" cy="0"/>
          <a:chOff x="0" y="0"/>
          <a:chExt cx="0" cy="0"/>
        </a:xfrm>
      </p:grpSpPr>
      <p:sp>
        <p:nvSpPr>
          <p:cNvPr id="25" name="Google Shape;25;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dk2"/>
              </a:buClr>
              <a:buSzPts val="3600"/>
              <a:buFont typeface="Roboto"/>
              <a:buNone/>
              <a:defRPr sz="3600" b="1">
                <a:solidFill>
                  <a:schemeClr val="dk2"/>
                </a:solidFill>
                <a:latin typeface="Roboto"/>
                <a:ea typeface="Roboto"/>
                <a:cs typeface="Roboto"/>
                <a:sym typeface="Roboto"/>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26" name="Google Shape;26;p3"/>
          <p:cNvSpPr/>
          <p:nvPr/>
        </p:nvSpPr>
        <p:spPr>
          <a:xfrm>
            <a:off x="13" y="4983000"/>
            <a:ext cx="2286000" cy="160500"/>
          </a:xfrm>
          <a:prstGeom prst="rect">
            <a:avLst/>
          </a:prstGeom>
          <a:solidFill>
            <a:srgbClr val="023E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3"/>
          <p:cNvSpPr/>
          <p:nvPr/>
        </p:nvSpPr>
        <p:spPr>
          <a:xfrm>
            <a:off x="2285987" y="4983000"/>
            <a:ext cx="2286000" cy="160500"/>
          </a:xfrm>
          <a:prstGeom prst="rect">
            <a:avLst/>
          </a:prstGeom>
          <a:solidFill>
            <a:srgbClr val="0077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3"/>
          <p:cNvSpPr/>
          <p:nvPr/>
        </p:nvSpPr>
        <p:spPr>
          <a:xfrm>
            <a:off x="4571962" y="4983000"/>
            <a:ext cx="2286000" cy="160500"/>
          </a:xfrm>
          <a:prstGeom prst="rect">
            <a:avLst/>
          </a:prstGeom>
          <a:solidFill>
            <a:srgbClr val="0096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3"/>
          <p:cNvSpPr/>
          <p:nvPr/>
        </p:nvSpPr>
        <p:spPr>
          <a:xfrm>
            <a:off x="6857987" y="4983000"/>
            <a:ext cx="2286000" cy="160500"/>
          </a:xfrm>
          <a:prstGeom prst="rect">
            <a:avLst/>
          </a:prstGeom>
          <a:solidFill>
            <a:srgbClr val="00B4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ackground 1">
  <p:cSld name="CUSTOM_5_1">
    <p:spTree>
      <p:nvGrpSpPr>
        <p:cNvPr id="1" name="Shape 200"/>
        <p:cNvGrpSpPr/>
        <p:nvPr/>
      </p:nvGrpSpPr>
      <p:grpSpPr>
        <a:xfrm>
          <a:off x="0" y="0"/>
          <a:ext cx="0" cy="0"/>
          <a:chOff x="0" y="0"/>
          <a:chExt cx="0" cy="0"/>
        </a:xfrm>
      </p:grpSpPr>
      <p:sp>
        <p:nvSpPr>
          <p:cNvPr id="201" name="Google Shape;201;p21"/>
          <p:cNvSpPr/>
          <p:nvPr/>
        </p:nvSpPr>
        <p:spPr>
          <a:xfrm rot="10800000">
            <a:off x="-517998" y="4595697"/>
            <a:ext cx="2993978" cy="883503"/>
          </a:xfrm>
          <a:custGeom>
            <a:avLst/>
            <a:gdLst/>
            <a:ahLst/>
            <a:cxnLst/>
            <a:rect l="l" t="t" r="r" b="b"/>
            <a:pathLst>
              <a:path w="93445" h="27575" extrusionOk="0">
                <a:moveTo>
                  <a:pt x="93444" y="9192"/>
                </a:moveTo>
                <a:lnTo>
                  <a:pt x="60925" y="9192"/>
                </a:lnTo>
                <a:cubicBezTo>
                  <a:pt x="58849" y="8955"/>
                  <a:pt x="58067" y="7733"/>
                  <a:pt x="57782" y="7010"/>
                </a:cubicBezTo>
                <a:cubicBezTo>
                  <a:pt x="57450" y="6120"/>
                  <a:pt x="57426" y="5694"/>
                  <a:pt x="57402" y="4970"/>
                </a:cubicBezTo>
                <a:cubicBezTo>
                  <a:pt x="57414" y="4851"/>
                  <a:pt x="57426" y="4721"/>
                  <a:pt x="57426" y="4602"/>
                </a:cubicBezTo>
                <a:cubicBezTo>
                  <a:pt x="57426" y="2064"/>
                  <a:pt x="55363" y="1"/>
                  <a:pt x="52825" y="1"/>
                </a:cubicBezTo>
                <a:lnTo>
                  <a:pt x="17233" y="1"/>
                </a:lnTo>
                <a:cubicBezTo>
                  <a:pt x="14695" y="1"/>
                  <a:pt x="12632" y="2064"/>
                  <a:pt x="12632" y="4602"/>
                </a:cubicBezTo>
                <a:cubicBezTo>
                  <a:pt x="12632" y="7140"/>
                  <a:pt x="14695" y="9192"/>
                  <a:pt x="17233" y="9192"/>
                </a:cubicBezTo>
                <a:lnTo>
                  <a:pt x="28144" y="9192"/>
                </a:lnTo>
                <a:cubicBezTo>
                  <a:pt x="30682" y="9192"/>
                  <a:pt x="32734" y="11256"/>
                  <a:pt x="32734" y="13794"/>
                </a:cubicBezTo>
                <a:cubicBezTo>
                  <a:pt x="32734" y="16332"/>
                  <a:pt x="30682" y="18383"/>
                  <a:pt x="28144" y="18383"/>
                </a:cubicBezTo>
                <a:lnTo>
                  <a:pt x="4603" y="18383"/>
                </a:lnTo>
                <a:cubicBezTo>
                  <a:pt x="2053" y="18383"/>
                  <a:pt x="1" y="20447"/>
                  <a:pt x="1" y="22985"/>
                </a:cubicBezTo>
                <a:cubicBezTo>
                  <a:pt x="1" y="25523"/>
                  <a:pt x="2053" y="27575"/>
                  <a:pt x="4603" y="27575"/>
                </a:cubicBezTo>
                <a:lnTo>
                  <a:pt x="93444" y="27575"/>
                </a:lnTo>
                <a:close/>
              </a:path>
            </a:pathLst>
          </a:custGeom>
          <a:gradFill>
            <a:gsLst>
              <a:gs pos="0">
                <a:schemeClr val="lt1"/>
              </a:gs>
              <a:gs pos="50000">
                <a:schemeClr val="dk2"/>
              </a:gs>
              <a:gs pos="100000">
                <a:schemeClr val="dk1"/>
              </a:gs>
            </a:gsLst>
            <a:lin ang="108014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1"/>
          <p:cNvSpPr/>
          <p:nvPr/>
        </p:nvSpPr>
        <p:spPr>
          <a:xfrm flipH="1">
            <a:off x="6743540" y="4595702"/>
            <a:ext cx="1829676" cy="383070"/>
          </a:xfrm>
          <a:custGeom>
            <a:avLst/>
            <a:gdLst/>
            <a:ahLst/>
            <a:cxnLst/>
            <a:rect l="l" t="t" r="r" b="b"/>
            <a:pathLst>
              <a:path w="57106" h="11956" extrusionOk="0">
                <a:moveTo>
                  <a:pt x="57105" y="5978"/>
                </a:moveTo>
                <a:cubicBezTo>
                  <a:pt x="57105" y="2669"/>
                  <a:pt x="54425" y="1"/>
                  <a:pt x="51128" y="1"/>
                </a:cubicBezTo>
                <a:lnTo>
                  <a:pt x="5989" y="1"/>
                </a:lnTo>
                <a:cubicBezTo>
                  <a:pt x="2680" y="1"/>
                  <a:pt x="0" y="2669"/>
                  <a:pt x="0" y="5978"/>
                </a:cubicBezTo>
                <a:cubicBezTo>
                  <a:pt x="0" y="9275"/>
                  <a:pt x="2680" y="11956"/>
                  <a:pt x="5989" y="11956"/>
                </a:cubicBezTo>
                <a:lnTo>
                  <a:pt x="51128" y="11956"/>
                </a:lnTo>
                <a:cubicBezTo>
                  <a:pt x="54425" y="11956"/>
                  <a:pt x="57105" y="9275"/>
                  <a:pt x="57105" y="5978"/>
                </a:cubicBezTo>
                <a:close/>
              </a:path>
            </a:pathLst>
          </a:custGeom>
          <a:gradFill>
            <a:gsLst>
              <a:gs pos="0">
                <a:schemeClr val="lt1"/>
              </a:gs>
              <a:gs pos="50000">
                <a:schemeClr val="dk2"/>
              </a:gs>
              <a:gs pos="100000">
                <a:schemeClr val="dk1"/>
              </a:gs>
            </a:gsLst>
            <a:lin ang="108014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1"/>
          <p:cNvSpPr/>
          <p:nvPr/>
        </p:nvSpPr>
        <p:spPr>
          <a:xfrm flipH="1">
            <a:off x="88836" y="3745272"/>
            <a:ext cx="420685" cy="420685"/>
          </a:xfrm>
          <a:custGeom>
            <a:avLst/>
            <a:gdLst/>
            <a:ahLst/>
            <a:cxnLst/>
            <a:rect l="l" t="t" r="r" b="b"/>
            <a:pathLst>
              <a:path w="13130" h="13130" extrusionOk="0">
                <a:moveTo>
                  <a:pt x="11884" y="4318"/>
                </a:moveTo>
                <a:cubicBezTo>
                  <a:pt x="13129" y="7247"/>
                  <a:pt x="11765" y="10639"/>
                  <a:pt x="8824" y="11884"/>
                </a:cubicBezTo>
                <a:cubicBezTo>
                  <a:pt x="5883" y="13129"/>
                  <a:pt x="2491" y="11765"/>
                  <a:pt x="1246" y="8824"/>
                </a:cubicBezTo>
                <a:cubicBezTo>
                  <a:pt x="1" y="5883"/>
                  <a:pt x="1376" y="2491"/>
                  <a:pt x="4318" y="1246"/>
                </a:cubicBezTo>
                <a:cubicBezTo>
                  <a:pt x="7247" y="1"/>
                  <a:pt x="10639" y="1376"/>
                  <a:pt x="11884" y="4318"/>
                </a:cubicBezTo>
                <a:close/>
              </a:path>
            </a:pathLst>
          </a:custGeom>
          <a:gradFill>
            <a:gsLst>
              <a:gs pos="0">
                <a:schemeClr val="lt1"/>
              </a:gs>
              <a:gs pos="50000">
                <a:schemeClr val="dk2"/>
              </a:gs>
              <a:gs pos="100000">
                <a:schemeClr val="dk1"/>
              </a:gs>
            </a:gsLst>
            <a:lin ang="108014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1"/>
          <p:cNvSpPr/>
          <p:nvPr/>
        </p:nvSpPr>
        <p:spPr>
          <a:xfrm flipH="1">
            <a:off x="8487670" y="3361846"/>
            <a:ext cx="875141" cy="383423"/>
          </a:xfrm>
          <a:custGeom>
            <a:avLst/>
            <a:gdLst/>
            <a:ahLst/>
            <a:cxnLst/>
            <a:rect l="l" t="t" r="r" b="b"/>
            <a:pathLst>
              <a:path w="27314" h="11967" extrusionOk="0">
                <a:moveTo>
                  <a:pt x="0" y="11967"/>
                </a:moveTo>
                <a:lnTo>
                  <a:pt x="21431" y="11967"/>
                </a:lnTo>
                <a:cubicBezTo>
                  <a:pt x="24692" y="11908"/>
                  <a:pt x="27313" y="9251"/>
                  <a:pt x="27313" y="5990"/>
                </a:cubicBezTo>
                <a:cubicBezTo>
                  <a:pt x="27313" y="2716"/>
                  <a:pt x="24692" y="60"/>
                  <a:pt x="21431" y="0"/>
                </a:cubicBezTo>
                <a:lnTo>
                  <a:pt x="0" y="0"/>
                </a:lnTo>
                <a:close/>
              </a:path>
            </a:pathLst>
          </a:custGeom>
          <a:gradFill>
            <a:gsLst>
              <a:gs pos="0">
                <a:schemeClr val="lt1"/>
              </a:gs>
              <a:gs pos="50000">
                <a:schemeClr val="dk2"/>
              </a:gs>
              <a:gs pos="100000">
                <a:schemeClr val="dk1"/>
              </a:gs>
            </a:gsLst>
            <a:lin ang="108014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1"/>
          <p:cNvSpPr/>
          <p:nvPr/>
        </p:nvSpPr>
        <p:spPr>
          <a:xfrm rot="10800000" flipH="1">
            <a:off x="-251293" y="1512956"/>
            <a:ext cx="875141" cy="383423"/>
          </a:xfrm>
          <a:custGeom>
            <a:avLst/>
            <a:gdLst/>
            <a:ahLst/>
            <a:cxnLst/>
            <a:rect l="l" t="t" r="r" b="b"/>
            <a:pathLst>
              <a:path w="27314" h="11967" extrusionOk="0">
                <a:moveTo>
                  <a:pt x="0" y="11967"/>
                </a:moveTo>
                <a:lnTo>
                  <a:pt x="21431" y="11967"/>
                </a:lnTo>
                <a:cubicBezTo>
                  <a:pt x="24692" y="11908"/>
                  <a:pt x="27313" y="9251"/>
                  <a:pt x="27313" y="5990"/>
                </a:cubicBezTo>
                <a:cubicBezTo>
                  <a:pt x="27313" y="2716"/>
                  <a:pt x="24692" y="60"/>
                  <a:pt x="21431" y="0"/>
                </a:cubicBezTo>
                <a:lnTo>
                  <a:pt x="0" y="0"/>
                </a:lnTo>
                <a:close/>
              </a:path>
            </a:pathLst>
          </a:custGeom>
          <a:gradFill>
            <a:gsLst>
              <a:gs pos="0">
                <a:schemeClr val="lt1"/>
              </a:gs>
              <a:gs pos="50000">
                <a:schemeClr val="dk2"/>
              </a:gs>
              <a:gs pos="100000">
                <a:schemeClr val="dk1"/>
              </a:gs>
            </a:gsLst>
            <a:lin ang="108014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1"/>
          <p:cNvSpPr/>
          <p:nvPr/>
        </p:nvSpPr>
        <p:spPr>
          <a:xfrm>
            <a:off x="8525774" y="144575"/>
            <a:ext cx="497899" cy="300450"/>
          </a:xfrm>
          <a:custGeom>
            <a:avLst/>
            <a:gdLst/>
            <a:ahLst/>
            <a:cxnLst/>
            <a:rect l="l" t="t" r="r" b="b"/>
            <a:pathLst>
              <a:path w="7686" h="4638" extrusionOk="0">
                <a:moveTo>
                  <a:pt x="24" y="3843"/>
                </a:moveTo>
                <a:cubicBezTo>
                  <a:pt x="24" y="1720"/>
                  <a:pt x="1732" y="0"/>
                  <a:pt x="3855" y="0"/>
                </a:cubicBezTo>
                <a:cubicBezTo>
                  <a:pt x="5977" y="0"/>
                  <a:pt x="7685" y="1720"/>
                  <a:pt x="7685" y="3843"/>
                </a:cubicBezTo>
                <a:cubicBezTo>
                  <a:pt x="7685" y="4270"/>
                  <a:pt x="7341" y="4614"/>
                  <a:pt x="6914" y="4614"/>
                </a:cubicBezTo>
                <a:cubicBezTo>
                  <a:pt x="6487" y="4614"/>
                  <a:pt x="6143" y="4270"/>
                  <a:pt x="6143" y="3843"/>
                </a:cubicBezTo>
                <a:cubicBezTo>
                  <a:pt x="6179" y="2550"/>
                  <a:pt x="5147" y="1483"/>
                  <a:pt x="3855" y="1483"/>
                </a:cubicBezTo>
                <a:cubicBezTo>
                  <a:pt x="2562" y="1483"/>
                  <a:pt x="1530" y="2550"/>
                  <a:pt x="1566" y="3843"/>
                </a:cubicBezTo>
                <a:cubicBezTo>
                  <a:pt x="1577" y="4281"/>
                  <a:pt x="1233" y="4637"/>
                  <a:pt x="795" y="4637"/>
                </a:cubicBezTo>
                <a:cubicBezTo>
                  <a:pt x="356" y="4637"/>
                  <a:pt x="0" y="4281"/>
                  <a:pt x="24" y="3843"/>
                </a:cubicBezTo>
                <a:close/>
              </a:path>
            </a:pathLst>
          </a:custGeom>
          <a:gradFill>
            <a:gsLst>
              <a:gs pos="0">
                <a:schemeClr val="lt1"/>
              </a:gs>
              <a:gs pos="50000">
                <a:schemeClr val="dk2"/>
              </a:gs>
              <a:gs pos="100000">
                <a:schemeClr val="dk1"/>
              </a:gs>
            </a:gsLst>
            <a:lin ang="108014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ackground 2">
  <p:cSld name="CUSTOM_5_1_1">
    <p:spTree>
      <p:nvGrpSpPr>
        <p:cNvPr id="1" name="Shape 207"/>
        <p:cNvGrpSpPr/>
        <p:nvPr/>
      </p:nvGrpSpPr>
      <p:grpSpPr>
        <a:xfrm>
          <a:off x="0" y="0"/>
          <a:ext cx="0" cy="0"/>
          <a:chOff x="0" y="0"/>
          <a:chExt cx="0" cy="0"/>
        </a:xfrm>
      </p:grpSpPr>
      <p:sp>
        <p:nvSpPr>
          <p:cNvPr id="208" name="Google Shape;208;p22"/>
          <p:cNvSpPr/>
          <p:nvPr/>
        </p:nvSpPr>
        <p:spPr>
          <a:xfrm flipH="1">
            <a:off x="84232" y="1110029"/>
            <a:ext cx="497899" cy="300450"/>
          </a:xfrm>
          <a:custGeom>
            <a:avLst/>
            <a:gdLst/>
            <a:ahLst/>
            <a:cxnLst/>
            <a:rect l="l" t="t" r="r" b="b"/>
            <a:pathLst>
              <a:path w="7686" h="4638" extrusionOk="0">
                <a:moveTo>
                  <a:pt x="24" y="3843"/>
                </a:moveTo>
                <a:cubicBezTo>
                  <a:pt x="24" y="1720"/>
                  <a:pt x="1732" y="0"/>
                  <a:pt x="3855" y="0"/>
                </a:cubicBezTo>
                <a:cubicBezTo>
                  <a:pt x="5977" y="0"/>
                  <a:pt x="7685" y="1720"/>
                  <a:pt x="7685" y="3843"/>
                </a:cubicBezTo>
                <a:cubicBezTo>
                  <a:pt x="7685" y="4270"/>
                  <a:pt x="7341" y="4614"/>
                  <a:pt x="6914" y="4614"/>
                </a:cubicBezTo>
                <a:cubicBezTo>
                  <a:pt x="6487" y="4614"/>
                  <a:pt x="6143" y="4270"/>
                  <a:pt x="6143" y="3843"/>
                </a:cubicBezTo>
                <a:cubicBezTo>
                  <a:pt x="6179" y="2550"/>
                  <a:pt x="5147" y="1483"/>
                  <a:pt x="3855" y="1483"/>
                </a:cubicBezTo>
                <a:cubicBezTo>
                  <a:pt x="2562" y="1483"/>
                  <a:pt x="1530" y="2550"/>
                  <a:pt x="1566" y="3843"/>
                </a:cubicBezTo>
                <a:cubicBezTo>
                  <a:pt x="1577" y="4281"/>
                  <a:pt x="1233" y="4637"/>
                  <a:pt x="795" y="4637"/>
                </a:cubicBezTo>
                <a:cubicBezTo>
                  <a:pt x="356" y="4637"/>
                  <a:pt x="0" y="4281"/>
                  <a:pt x="24" y="3843"/>
                </a:cubicBezTo>
                <a:close/>
              </a:path>
            </a:pathLst>
          </a:custGeom>
          <a:gradFill>
            <a:gsLst>
              <a:gs pos="0">
                <a:schemeClr val="lt1"/>
              </a:gs>
              <a:gs pos="50000">
                <a:schemeClr val="dk2"/>
              </a:gs>
              <a:gs pos="100000">
                <a:schemeClr val="dk1"/>
              </a:gs>
            </a:gsLst>
            <a:lin ang="108014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2"/>
          <p:cNvSpPr/>
          <p:nvPr/>
        </p:nvSpPr>
        <p:spPr>
          <a:xfrm rot="10800000">
            <a:off x="5199373" y="4595582"/>
            <a:ext cx="1829676" cy="383070"/>
          </a:xfrm>
          <a:custGeom>
            <a:avLst/>
            <a:gdLst/>
            <a:ahLst/>
            <a:cxnLst/>
            <a:rect l="l" t="t" r="r" b="b"/>
            <a:pathLst>
              <a:path w="57106" h="11956" extrusionOk="0">
                <a:moveTo>
                  <a:pt x="57105" y="5978"/>
                </a:moveTo>
                <a:cubicBezTo>
                  <a:pt x="57105" y="2669"/>
                  <a:pt x="54425" y="1"/>
                  <a:pt x="51128" y="1"/>
                </a:cubicBezTo>
                <a:lnTo>
                  <a:pt x="5989" y="1"/>
                </a:lnTo>
                <a:cubicBezTo>
                  <a:pt x="2680" y="1"/>
                  <a:pt x="0" y="2669"/>
                  <a:pt x="0" y="5978"/>
                </a:cubicBezTo>
                <a:cubicBezTo>
                  <a:pt x="0" y="9275"/>
                  <a:pt x="2680" y="11956"/>
                  <a:pt x="5989" y="11956"/>
                </a:cubicBezTo>
                <a:lnTo>
                  <a:pt x="51128" y="11956"/>
                </a:lnTo>
                <a:cubicBezTo>
                  <a:pt x="54425" y="11956"/>
                  <a:pt x="57105" y="9275"/>
                  <a:pt x="57105" y="5978"/>
                </a:cubicBezTo>
                <a:close/>
              </a:path>
            </a:pathLst>
          </a:custGeom>
          <a:gradFill>
            <a:gsLst>
              <a:gs pos="0">
                <a:schemeClr val="lt1"/>
              </a:gs>
              <a:gs pos="50000">
                <a:schemeClr val="dk2"/>
              </a:gs>
              <a:gs pos="100000">
                <a:schemeClr val="dk1"/>
              </a:gs>
            </a:gsLst>
            <a:lin ang="108014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2"/>
          <p:cNvSpPr/>
          <p:nvPr/>
        </p:nvSpPr>
        <p:spPr>
          <a:xfrm rot="10800000">
            <a:off x="8570919" y="3808122"/>
            <a:ext cx="420685" cy="420685"/>
          </a:xfrm>
          <a:custGeom>
            <a:avLst/>
            <a:gdLst/>
            <a:ahLst/>
            <a:cxnLst/>
            <a:rect l="l" t="t" r="r" b="b"/>
            <a:pathLst>
              <a:path w="13130" h="13130" extrusionOk="0">
                <a:moveTo>
                  <a:pt x="11884" y="4318"/>
                </a:moveTo>
                <a:cubicBezTo>
                  <a:pt x="13129" y="7247"/>
                  <a:pt x="11765" y="10639"/>
                  <a:pt x="8824" y="11884"/>
                </a:cubicBezTo>
                <a:cubicBezTo>
                  <a:pt x="5883" y="13129"/>
                  <a:pt x="2491" y="11765"/>
                  <a:pt x="1246" y="8824"/>
                </a:cubicBezTo>
                <a:cubicBezTo>
                  <a:pt x="1" y="5883"/>
                  <a:pt x="1376" y="2491"/>
                  <a:pt x="4318" y="1246"/>
                </a:cubicBezTo>
                <a:cubicBezTo>
                  <a:pt x="7247" y="1"/>
                  <a:pt x="10639" y="1376"/>
                  <a:pt x="11884" y="4318"/>
                </a:cubicBezTo>
                <a:close/>
              </a:path>
            </a:pathLst>
          </a:custGeom>
          <a:gradFill>
            <a:gsLst>
              <a:gs pos="0">
                <a:schemeClr val="lt1"/>
              </a:gs>
              <a:gs pos="50000">
                <a:schemeClr val="dk2"/>
              </a:gs>
              <a:gs pos="100000">
                <a:schemeClr val="dk1"/>
              </a:gs>
            </a:gsLst>
            <a:lin ang="108014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2"/>
          <p:cNvSpPr/>
          <p:nvPr/>
        </p:nvSpPr>
        <p:spPr>
          <a:xfrm rot="10800000" flipH="1">
            <a:off x="-256259" y="2816869"/>
            <a:ext cx="875141" cy="383423"/>
          </a:xfrm>
          <a:custGeom>
            <a:avLst/>
            <a:gdLst/>
            <a:ahLst/>
            <a:cxnLst/>
            <a:rect l="l" t="t" r="r" b="b"/>
            <a:pathLst>
              <a:path w="27314" h="11967" extrusionOk="0">
                <a:moveTo>
                  <a:pt x="0" y="11967"/>
                </a:moveTo>
                <a:lnTo>
                  <a:pt x="21431" y="11967"/>
                </a:lnTo>
                <a:cubicBezTo>
                  <a:pt x="24692" y="11908"/>
                  <a:pt x="27313" y="9251"/>
                  <a:pt x="27313" y="5990"/>
                </a:cubicBezTo>
                <a:cubicBezTo>
                  <a:pt x="27313" y="2716"/>
                  <a:pt x="24692" y="60"/>
                  <a:pt x="21431" y="0"/>
                </a:cubicBezTo>
                <a:lnTo>
                  <a:pt x="0" y="0"/>
                </a:lnTo>
                <a:close/>
              </a:path>
            </a:pathLst>
          </a:custGeom>
          <a:gradFill>
            <a:gsLst>
              <a:gs pos="0">
                <a:schemeClr val="lt1"/>
              </a:gs>
              <a:gs pos="50000">
                <a:schemeClr val="dk2"/>
              </a:gs>
              <a:gs pos="100000">
                <a:schemeClr val="dk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1">
  <p:cSld name="SECTION_HEADER_1">
    <p:bg>
      <p:bgPr>
        <a:solidFill>
          <a:schemeClr val="lt1"/>
        </a:solidFill>
        <a:effectLst/>
      </p:bgPr>
    </p:bg>
    <p:spTree>
      <p:nvGrpSpPr>
        <p:cNvPr id="1" name="Shape 30"/>
        <p:cNvGrpSpPr/>
        <p:nvPr/>
      </p:nvGrpSpPr>
      <p:grpSpPr>
        <a:xfrm>
          <a:off x="0" y="0"/>
          <a:ext cx="0" cy="0"/>
          <a:chOff x="0" y="0"/>
          <a:chExt cx="0" cy="0"/>
        </a:xfrm>
      </p:grpSpPr>
      <p:sp>
        <p:nvSpPr>
          <p:cNvPr id="31" name="Google Shape;31;p4"/>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rtl="0">
              <a:spcBef>
                <a:spcPts val="0"/>
              </a:spcBef>
              <a:spcAft>
                <a:spcPts val="0"/>
              </a:spcAft>
              <a:buClr>
                <a:schemeClr val="dk2"/>
              </a:buClr>
              <a:buSzPts val="3600"/>
              <a:buFont typeface="Roboto"/>
              <a:buNone/>
              <a:defRPr sz="3600" b="1">
                <a:solidFill>
                  <a:schemeClr val="dk2"/>
                </a:solidFill>
                <a:latin typeface="Roboto"/>
                <a:ea typeface="Roboto"/>
                <a:cs typeface="Roboto"/>
                <a:sym typeface="Roboto"/>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32" name="Google Shape;32;p4"/>
          <p:cNvSpPr/>
          <p:nvPr/>
        </p:nvSpPr>
        <p:spPr>
          <a:xfrm>
            <a:off x="13" y="4983000"/>
            <a:ext cx="2286000" cy="160500"/>
          </a:xfrm>
          <a:prstGeom prst="rect">
            <a:avLst/>
          </a:prstGeom>
          <a:solidFill>
            <a:srgbClr val="023E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4"/>
          <p:cNvSpPr/>
          <p:nvPr/>
        </p:nvSpPr>
        <p:spPr>
          <a:xfrm>
            <a:off x="2285987" y="4983000"/>
            <a:ext cx="2286000" cy="160500"/>
          </a:xfrm>
          <a:prstGeom prst="rect">
            <a:avLst/>
          </a:prstGeom>
          <a:solidFill>
            <a:srgbClr val="0077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4"/>
          <p:cNvSpPr/>
          <p:nvPr/>
        </p:nvSpPr>
        <p:spPr>
          <a:xfrm>
            <a:off x="4571962" y="4983000"/>
            <a:ext cx="2286000" cy="160500"/>
          </a:xfrm>
          <a:prstGeom prst="rect">
            <a:avLst/>
          </a:prstGeom>
          <a:solidFill>
            <a:srgbClr val="0096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4"/>
          <p:cNvSpPr/>
          <p:nvPr/>
        </p:nvSpPr>
        <p:spPr>
          <a:xfrm>
            <a:off x="6857987" y="4983000"/>
            <a:ext cx="2286000" cy="160500"/>
          </a:xfrm>
          <a:prstGeom prst="rect">
            <a:avLst/>
          </a:prstGeom>
          <a:solidFill>
            <a:srgbClr val="00B4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1 1">
  <p:cSld name="SECTION_HEADER_1_1">
    <p:bg>
      <p:bgPr>
        <a:solidFill>
          <a:schemeClr val="lt1"/>
        </a:solidFill>
        <a:effectLst/>
      </p:bgPr>
    </p:bg>
    <p:spTree>
      <p:nvGrpSpPr>
        <p:cNvPr id="1" name="Shape 36"/>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1 1 1">
  <p:cSld name="SECTION_HEADER_1_1_1">
    <p:bg>
      <p:bgPr>
        <a:blipFill>
          <a:blip r:embed="rId2">
            <a:alphaModFix/>
          </a:blip>
          <a:stretch>
            <a:fillRect/>
          </a:stretch>
        </a:blipFill>
        <a:effectLst/>
      </p:bgPr>
    </p:bg>
    <p:spTree>
      <p:nvGrpSpPr>
        <p:cNvPr id="1" name="Shape 37"/>
        <p:cNvGrpSpPr/>
        <p:nvPr/>
      </p:nvGrpSpPr>
      <p:grpSpPr>
        <a:xfrm>
          <a:off x="0" y="0"/>
          <a:ext cx="0" cy="0"/>
          <a:chOff x="0" y="0"/>
          <a:chExt cx="0" cy="0"/>
        </a:xfrm>
      </p:grpSpPr>
      <p:sp>
        <p:nvSpPr>
          <p:cNvPr id="38" name="Google Shape;38;p6"/>
          <p:cNvSpPr/>
          <p:nvPr/>
        </p:nvSpPr>
        <p:spPr>
          <a:xfrm>
            <a:off x="0" y="0"/>
            <a:ext cx="9159000" cy="5148600"/>
          </a:xfrm>
          <a:prstGeom prst="rect">
            <a:avLst/>
          </a:prstGeom>
          <a:solidFill>
            <a:srgbClr val="FFFFFF">
              <a:alpha val="5759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Barlow"/>
              <a:ea typeface="Barlow"/>
              <a:cs typeface="Barlow"/>
              <a:sym typeface="Barlow"/>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rgbClr val="E7FBFF"/>
        </a:solidFill>
        <a:effectLst/>
      </p:bgPr>
    </p:bg>
    <p:spTree>
      <p:nvGrpSpPr>
        <p:cNvPr id="1" name="Shape 39"/>
        <p:cNvGrpSpPr/>
        <p:nvPr/>
      </p:nvGrpSpPr>
      <p:grpSpPr>
        <a:xfrm>
          <a:off x="0" y="0"/>
          <a:ext cx="0" cy="0"/>
          <a:chOff x="0" y="0"/>
          <a:chExt cx="0" cy="0"/>
        </a:xfrm>
      </p:grpSpPr>
      <p:sp>
        <p:nvSpPr>
          <p:cNvPr id="40" name="Google Shape;40;p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Clr>
                <a:schemeClr val="dk2"/>
              </a:buClr>
              <a:buSzPts val="2800"/>
              <a:buNone/>
              <a:defRPr>
                <a:solidFill>
                  <a:schemeClr val="dk2"/>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41" name="Google Shape;41;p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2" name="Google Shape;42;p7"/>
          <p:cNvSpPr/>
          <p:nvPr/>
        </p:nvSpPr>
        <p:spPr>
          <a:xfrm>
            <a:off x="13" y="4983000"/>
            <a:ext cx="2286000" cy="160500"/>
          </a:xfrm>
          <a:prstGeom prst="rect">
            <a:avLst/>
          </a:prstGeom>
          <a:solidFill>
            <a:srgbClr val="023E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7"/>
          <p:cNvSpPr/>
          <p:nvPr/>
        </p:nvSpPr>
        <p:spPr>
          <a:xfrm>
            <a:off x="2285987" y="4983000"/>
            <a:ext cx="2286000" cy="160500"/>
          </a:xfrm>
          <a:prstGeom prst="rect">
            <a:avLst/>
          </a:prstGeom>
          <a:solidFill>
            <a:srgbClr val="0077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7"/>
          <p:cNvSpPr/>
          <p:nvPr/>
        </p:nvSpPr>
        <p:spPr>
          <a:xfrm>
            <a:off x="4571962" y="4983000"/>
            <a:ext cx="2286000" cy="160500"/>
          </a:xfrm>
          <a:prstGeom prst="rect">
            <a:avLst/>
          </a:prstGeom>
          <a:solidFill>
            <a:srgbClr val="0096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7"/>
          <p:cNvSpPr/>
          <p:nvPr/>
        </p:nvSpPr>
        <p:spPr>
          <a:xfrm>
            <a:off x="6857987" y="4983000"/>
            <a:ext cx="2286000" cy="160500"/>
          </a:xfrm>
          <a:prstGeom prst="rect">
            <a:avLst/>
          </a:prstGeom>
          <a:solidFill>
            <a:srgbClr val="00B4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body 1">
  <p:cSld name="TITLE_AND_BODY_1">
    <p:bg>
      <p:bgPr>
        <a:solidFill>
          <a:schemeClr val="lt1"/>
        </a:solidFill>
        <a:effectLst/>
      </p:bgPr>
    </p:bg>
    <p:spTree>
      <p:nvGrpSpPr>
        <p:cNvPr id="1" name="Shape 46"/>
        <p:cNvGrpSpPr/>
        <p:nvPr/>
      </p:nvGrpSpPr>
      <p:grpSpPr>
        <a:xfrm>
          <a:off x="0" y="0"/>
          <a:ext cx="0" cy="0"/>
          <a:chOff x="0" y="0"/>
          <a:chExt cx="0" cy="0"/>
        </a:xfrm>
      </p:grpSpPr>
      <p:sp>
        <p:nvSpPr>
          <p:cNvPr id="47" name="Google Shape;47;p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Clr>
                <a:schemeClr val="dk2"/>
              </a:buClr>
              <a:buSzPts val="2800"/>
              <a:buNone/>
              <a:defRPr>
                <a:solidFill>
                  <a:schemeClr val="dk2"/>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8" name="Google Shape;48;p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49" name="Google Shape;49;p8"/>
          <p:cNvSpPr/>
          <p:nvPr/>
        </p:nvSpPr>
        <p:spPr>
          <a:xfrm>
            <a:off x="13" y="4983000"/>
            <a:ext cx="2286000" cy="160500"/>
          </a:xfrm>
          <a:prstGeom prst="rect">
            <a:avLst/>
          </a:prstGeom>
          <a:solidFill>
            <a:srgbClr val="023E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8"/>
          <p:cNvSpPr/>
          <p:nvPr/>
        </p:nvSpPr>
        <p:spPr>
          <a:xfrm>
            <a:off x="2285987" y="4983000"/>
            <a:ext cx="2286000" cy="160500"/>
          </a:xfrm>
          <a:prstGeom prst="rect">
            <a:avLst/>
          </a:prstGeom>
          <a:solidFill>
            <a:srgbClr val="0077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8"/>
          <p:cNvSpPr/>
          <p:nvPr/>
        </p:nvSpPr>
        <p:spPr>
          <a:xfrm>
            <a:off x="4571962" y="4983000"/>
            <a:ext cx="2286000" cy="160500"/>
          </a:xfrm>
          <a:prstGeom prst="rect">
            <a:avLst/>
          </a:prstGeom>
          <a:solidFill>
            <a:srgbClr val="0096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8"/>
          <p:cNvSpPr/>
          <p:nvPr/>
        </p:nvSpPr>
        <p:spPr>
          <a:xfrm>
            <a:off x="6857987" y="4983000"/>
            <a:ext cx="2286000" cy="160500"/>
          </a:xfrm>
          <a:prstGeom prst="rect">
            <a:avLst/>
          </a:prstGeom>
          <a:solidFill>
            <a:srgbClr val="00B4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body 1 1 1 1">
  <p:cSld name="TITLE_AND_BODY_1_1_1_1">
    <p:bg>
      <p:bgPr>
        <a:solidFill>
          <a:srgbClr val="E7FBFF"/>
        </a:solidFill>
        <a:effectLst/>
      </p:bgPr>
    </p:bg>
    <p:spTree>
      <p:nvGrpSpPr>
        <p:cNvPr id="1" name="Shape 53"/>
        <p:cNvGrpSpPr/>
        <p:nvPr/>
      </p:nvGrpSpPr>
      <p:grpSpPr>
        <a:xfrm>
          <a:off x="0" y="0"/>
          <a:ext cx="0" cy="0"/>
          <a:chOff x="0" y="0"/>
          <a:chExt cx="0" cy="0"/>
        </a:xfrm>
      </p:grpSpPr>
      <p:sp>
        <p:nvSpPr>
          <p:cNvPr id="54" name="Google Shape;54;p9"/>
          <p:cNvSpPr txBox="1">
            <a:spLocks noGrp="1"/>
          </p:cNvSpPr>
          <p:nvPr>
            <p:ph type="title"/>
          </p:nvPr>
        </p:nvSpPr>
        <p:spPr>
          <a:xfrm>
            <a:off x="705650" y="445025"/>
            <a:ext cx="8127000" cy="572700"/>
          </a:xfrm>
          <a:prstGeom prst="rect">
            <a:avLst/>
          </a:prstGeom>
        </p:spPr>
        <p:txBody>
          <a:bodyPr spcFirstLastPara="1" wrap="square" lIns="91425" tIns="91425" rIns="91425" bIns="91425" anchor="t" anchorCtr="0">
            <a:normAutofit/>
          </a:bodyPr>
          <a:lstStyle>
            <a:lvl1pPr lvl="0" rtl="0">
              <a:spcBef>
                <a:spcPts val="0"/>
              </a:spcBef>
              <a:spcAft>
                <a:spcPts val="0"/>
              </a:spcAft>
              <a:buClr>
                <a:schemeClr val="dk2"/>
              </a:buClr>
              <a:buSzPts val="2800"/>
              <a:buNone/>
              <a:defRPr>
                <a:solidFill>
                  <a:schemeClr val="dk2"/>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5" name="Google Shape;55;p9"/>
          <p:cNvSpPr txBox="1">
            <a:spLocks noGrp="1"/>
          </p:cNvSpPr>
          <p:nvPr>
            <p:ph type="body" idx="1"/>
          </p:nvPr>
        </p:nvSpPr>
        <p:spPr>
          <a:xfrm>
            <a:off x="705650" y="1152475"/>
            <a:ext cx="8127000" cy="34164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56" name="Google Shape;56;p9"/>
          <p:cNvSpPr/>
          <p:nvPr/>
        </p:nvSpPr>
        <p:spPr>
          <a:xfrm>
            <a:off x="0" y="4739700"/>
            <a:ext cx="296100" cy="321300"/>
          </a:xfrm>
          <a:prstGeom prst="rect">
            <a:avLst/>
          </a:prstGeom>
          <a:solidFill>
            <a:srgbClr val="023E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9"/>
          <p:cNvSpPr/>
          <p:nvPr/>
        </p:nvSpPr>
        <p:spPr>
          <a:xfrm>
            <a:off x="0" y="4316316"/>
            <a:ext cx="296100" cy="321300"/>
          </a:xfrm>
          <a:prstGeom prst="rect">
            <a:avLst/>
          </a:prstGeom>
          <a:solidFill>
            <a:srgbClr val="0077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9"/>
          <p:cNvSpPr/>
          <p:nvPr/>
        </p:nvSpPr>
        <p:spPr>
          <a:xfrm>
            <a:off x="0" y="3892932"/>
            <a:ext cx="296100" cy="321300"/>
          </a:xfrm>
          <a:prstGeom prst="rect">
            <a:avLst/>
          </a:prstGeom>
          <a:solidFill>
            <a:srgbClr val="0096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9"/>
          <p:cNvSpPr/>
          <p:nvPr/>
        </p:nvSpPr>
        <p:spPr>
          <a:xfrm>
            <a:off x="0" y="3469548"/>
            <a:ext cx="296100" cy="321300"/>
          </a:xfrm>
          <a:prstGeom prst="rect">
            <a:avLst/>
          </a:prstGeom>
          <a:solidFill>
            <a:srgbClr val="00B4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9"/>
          <p:cNvSpPr/>
          <p:nvPr/>
        </p:nvSpPr>
        <p:spPr>
          <a:xfrm>
            <a:off x="0" y="3046164"/>
            <a:ext cx="296100" cy="321300"/>
          </a:xfrm>
          <a:prstGeom prst="rect">
            <a:avLst/>
          </a:prstGeom>
          <a:solidFill>
            <a:srgbClr val="023E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9"/>
          <p:cNvSpPr/>
          <p:nvPr/>
        </p:nvSpPr>
        <p:spPr>
          <a:xfrm>
            <a:off x="0" y="2622780"/>
            <a:ext cx="296100" cy="321300"/>
          </a:xfrm>
          <a:prstGeom prst="rect">
            <a:avLst/>
          </a:prstGeom>
          <a:solidFill>
            <a:srgbClr val="0077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9"/>
          <p:cNvSpPr/>
          <p:nvPr/>
        </p:nvSpPr>
        <p:spPr>
          <a:xfrm>
            <a:off x="0" y="2199395"/>
            <a:ext cx="296100" cy="321300"/>
          </a:xfrm>
          <a:prstGeom prst="rect">
            <a:avLst/>
          </a:prstGeom>
          <a:solidFill>
            <a:srgbClr val="0096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9"/>
          <p:cNvSpPr/>
          <p:nvPr/>
        </p:nvSpPr>
        <p:spPr>
          <a:xfrm>
            <a:off x="0" y="1776011"/>
            <a:ext cx="296100" cy="321300"/>
          </a:xfrm>
          <a:prstGeom prst="rect">
            <a:avLst/>
          </a:prstGeom>
          <a:solidFill>
            <a:srgbClr val="00B4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9"/>
          <p:cNvSpPr/>
          <p:nvPr/>
        </p:nvSpPr>
        <p:spPr>
          <a:xfrm>
            <a:off x="0" y="1352627"/>
            <a:ext cx="296100" cy="321300"/>
          </a:xfrm>
          <a:prstGeom prst="rect">
            <a:avLst/>
          </a:prstGeom>
          <a:solidFill>
            <a:srgbClr val="023E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9"/>
          <p:cNvSpPr/>
          <p:nvPr/>
        </p:nvSpPr>
        <p:spPr>
          <a:xfrm>
            <a:off x="0" y="929243"/>
            <a:ext cx="296100" cy="321300"/>
          </a:xfrm>
          <a:prstGeom prst="rect">
            <a:avLst/>
          </a:prstGeom>
          <a:solidFill>
            <a:srgbClr val="0077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9"/>
          <p:cNvSpPr/>
          <p:nvPr/>
        </p:nvSpPr>
        <p:spPr>
          <a:xfrm>
            <a:off x="0" y="505859"/>
            <a:ext cx="296100" cy="321300"/>
          </a:xfrm>
          <a:prstGeom prst="rect">
            <a:avLst/>
          </a:prstGeom>
          <a:solidFill>
            <a:srgbClr val="0096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9"/>
          <p:cNvSpPr/>
          <p:nvPr/>
        </p:nvSpPr>
        <p:spPr>
          <a:xfrm>
            <a:off x="0" y="82475"/>
            <a:ext cx="296100" cy="321300"/>
          </a:xfrm>
          <a:prstGeom prst="rect">
            <a:avLst/>
          </a:prstGeom>
          <a:solidFill>
            <a:srgbClr val="00B4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chemeClr val="lt1"/>
        </a:solidFill>
        <a:effectLst/>
      </p:bgPr>
    </p:bg>
    <p:spTree>
      <p:nvGrpSpPr>
        <p:cNvPr id="1" name="Shape 68"/>
        <p:cNvGrpSpPr/>
        <p:nvPr/>
      </p:nvGrpSpPr>
      <p:grpSpPr>
        <a:xfrm>
          <a:off x="0" y="0"/>
          <a:ext cx="0" cy="0"/>
          <a:chOff x="0" y="0"/>
          <a:chExt cx="0" cy="0"/>
        </a:xfrm>
      </p:grpSpPr>
      <p:sp>
        <p:nvSpPr>
          <p:cNvPr id="69" name="Google Shape;69;p10"/>
          <p:cNvSpPr txBox="1">
            <a:spLocks noGrp="1"/>
          </p:cNvSpPr>
          <p:nvPr>
            <p:ph type="title"/>
          </p:nvPr>
        </p:nvSpPr>
        <p:spPr>
          <a:xfrm>
            <a:off x="705650" y="445025"/>
            <a:ext cx="8126700" cy="572700"/>
          </a:xfrm>
          <a:prstGeom prst="rect">
            <a:avLst/>
          </a:prstGeom>
        </p:spPr>
        <p:txBody>
          <a:bodyPr spcFirstLastPara="1" wrap="square" lIns="91425" tIns="91425" rIns="91425" bIns="91425" anchor="t" anchorCtr="0">
            <a:normAutofit/>
          </a:bodyPr>
          <a:lstStyle>
            <a:lvl1pPr lvl="0">
              <a:spcBef>
                <a:spcPts val="0"/>
              </a:spcBef>
              <a:spcAft>
                <a:spcPts val="0"/>
              </a:spcAft>
              <a:buClr>
                <a:schemeClr val="dk2"/>
              </a:buClr>
              <a:buSzPts val="2800"/>
              <a:buNone/>
              <a:defRPr>
                <a:solidFill>
                  <a:schemeClr val="dk2"/>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70" name="Google Shape;70;p10"/>
          <p:cNvSpPr txBox="1">
            <a:spLocks noGrp="1"/>
          </p:cNvSpPr>
          <p:nvPr>
            <p:ph type="body" idx="1"/>
          </p:nvPr>
        </p:nvSpPr>
        <p:spPr>
          <a:xfrm>
            <a:off x="705650" y="1152475"/>
            <a:ext cx="38151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71" name="Google Shape;71;p10"/>
          <p:cNvSpPr txBox="1">
            <a:spLocks noGrp="1"/>
          </p:cNvSpPr>
          <p:nvPr>
            <p:ph type="body" idx="2"/>
          </p:nvPr>
        </p:nvSpPr>
        <p:spPr>
          <a:xfrm>
            <a:off x="5017335" y="1152475"/>
            <a:ext cx="38151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72" name="Google Shape;72;p10"/>
          <p:cNvSpPr/>
          <p:nvPr/>
        </p:nvSpPr>
        <p:spPr>
          <a:xfrm>
            <a:off x="0" y="4739700"/>
            <a:ext cx="296100" cy="321300"/>
          </a:xfrm>
          <a:prstGeom prst="rect">
            <a:avLst/>
          </a:prstGeom>
          <a:solidFill>
            <a:srgbClr val="023E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0"/>
          <p:cNvSpPr/>
          <p:nvPr/>
        </p:nvSpPr>
        <p:spPr>
          <a:xfrm>
            <a:off x="0" y="4316316"/>
            <a:ext cx="296100" cy="321300"/>
          </a:xfrm>
          <a:prstGeom prst="rect">
            <a:avLst/>
          </a:prstGeom>
          <a:solidFill>
            <a:srgbClr val="0077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0"/>
          <p:cNvSpPr/>
          <p:nvPr/>
        </p:nvSpPr>
        <p:spPr>
          <a:xfrm>
            <a:off x="0" y="3892932"/>
            <a:ext cx="296100" cy="321300"/>
          </a:xfrm>
          <a:prstGeom prst="rect">
            <a:avLst/>
          </a:prstGeom>
          <a:solidFill>
            <a:srgbClr val="0096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0"/>
          <p:cNvSpPr/>
          <p:nvPr/>
        </p:nvSpPr>
        <p:spPr>
          <a:xfrm>
            <a:off x="0" y="3469548"/>
            <a:ext cx="296100" cy="321300"/>
          </a:xfrm>
          <a:prstGeom prst="rect">
            <a:avLst/>
          </a:prstGeom>
          <a:solidFill>
            <a:srgbClr val="00B4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0"/>
          <p:cNvSpPr/>
          <p:nvPr/>
        </p:nvSpPr>
        <p:spPr>
          <a:xfrm>
            <a:off x="0" y="3046164"/>
            <a:ext cx="296100" cy="321300"/>
          </a:xfrm>
          <a:prstGeom prst="rect">
            <a:avLst/>
          </a:prstGeom>
          <a:solidFill>
            <a:srgbClr val="023E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0"/>
          <p:cNvSpPr/>
          <p:nvPr/>
        </p:nvSpPr>
        <p:spPr>
          <a:xfrm>
            <a:off x="0" y="2622780"/>
            <a:ext cx="296100" cy="321300"/>
          </a:xfrm>
          <a:prstGeom prst="rect">
            <a:avLst/>
          </a:prstGeom>
          <a:solidFill>
            <a:srgbClr val="0077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10"/>
          <p:cNvSpPr/>
          <p:nvPr/>
        </p:nvSpPr>
        <p:spPr>
          <a:xfrm>
            <a:off x="0" y="2199395"/>
            <a:ext cx="296100" cy="321300"/>
          </a:xfrm>
          <a:prstGeom prst="rect">
            <a:avLst/>
          </a:prstGeom>
          <a:solidFill>
            <a:srgbClr val="0096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10"/>
          <p:cNvSpPr/>
          <p:nvPr/>
        </p:nvSpPr>
        <p:spPr>
          <a:xfrm>
            <a:off x="0" y="1776011"/>
            <a:ext cx="296100" cy="321300"/>
          </a:xfrm>
          <a:prstGeom prst="rect">
            <a:avLst/>
          </a:prstGeom>
          <a:solidFill>
            <a:srgbClr val="00B4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0"/>
          <p:cNvSpPr/>
          <p:nvPr/>
        </p:nvSpPr>
        <p:spPr>
          <a:xfrm>
            <a:off x="0" y="1352627"/>
            <a:ext cx="296100" cy="321300"/>
          </a:xfrm>
          <a:prstGeom prst="rect">
            <a:avLst/>
          </a:prstGeom>
          <a:solidFill>
            <a:srgbClr val="023E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10"/>
          <p:cNvSpPr/>
          <p:nvPr/>
        </p:nvSpPr>
        <p:spPr>
          <a:xfrm>
            <a:off x="0" y="929243"/>
            <a:ext cx="296100" cy="321300"/>
          </a:xfrm>
          <a:prstGeom prst="rect">
            <a:avLst/>
          </a:prstGeom>
          <a:solidFill>
            <a:srgbClr val="0077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0"/>
          <p:cNvSpPr/>
          <p:nvPr/>
        </p:nvSpPr>
        <p:spPr>
          <a:xfrm>
            <a:off x="0" y="505859"/>
            <a:ext cx="296100" cy="321300"/>
          </a:xfrm>
          <a:prstGeom prst="rect">
            <a:avLst/>
          </a:prstGeom>
          <a:solidFill>
            <a:srgbClr val="0096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0"/>
          <p:cNvSpPr/>
          <p:nvPr/>
        </p:nvSpPr>
        <p:spPr>
          <a:xfrm>
            <a:off x="0" y="82475"/>
            <a:ext cx="296100" cy="321300"/>
          </a:xfrm>
          <a:prstGeom prst="rect">
            <a:avLst/>
          </a:prstGeom>
          <a:solidFill>
            <a:srgbClr val="00B4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Font typeface="Roboto"/>
              <a:buNone/>
              <a:defRPr sz="2800" b="1">
                <a:solidFill>
                  <a:schemeClr val="dk1"/>
                </a:solidFill>
                <a:latin typeface="Roboto"/>
                <a:ea typeface="Roboto"/>
                <a:cs typeface="Roboto"/>
                <a:sym typeface="Roboto"/>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Barlow"/>
              <a:buChar char="●"/>
              <a:defRPr sz="1800">
                <a:solidFill>
                  <a:schemeClr val="dk2"/>
                </a:solidFill>
                <a:latin typeface="Barlow"/>
                <a:ea typeface="Barlow"/>
                <a:cs typeface="Barlow"/>
                <a:sym typeface="Barlow"/>
              </a:defRPr>
            </a:lvl1pPr>
            <a:lvl2pPr marL="914400" lvl="1" indent="-317500">
              <a:lnSpc>
                <a:spcPct val="115000"/>
              </a:lnSpc>
              <a:spcBef>
                <a:spcPts val="0"/>
              </a:spcBef>
              <a:spcAft>
                <a:spcPts val="0"/>
              </a:spcAft>
              <a:buClr>
                <a:schemeClr val="dk2"/>
              </a:buClr>
              <a:buSzPts val="1400"/>
              <a:buFont typeface="Barlow"/>
              <a:buChar char="○"/>
              <a:defRPr>
                <a:solidFill>
                  <a:schemeClr val="dk2"/>
                </a:solidFill>
                <a:latin typeface="Barlow"/>
                <a:ea typeface="Barlow"/>
                <a:cs typeface="Barlow"/>
                <a:sym typeface="Barlow"/>
              </a:defRPr>
            </a:lvl2pPr>
            <a:lvl3pPr marL="1371600" lvl="2" indent="-317500">
              <a:lnSpc>
                <a:spcPct val="115000"/>
              </a:lnSpc>
              <a:spcBef>
                <a:spcPts val="0"/>
              </a:spcBef>
              <a:spcAft>
                <a:spcPts val="0"/>
              </a:spcAft>
              <a:buClr>
                <a:schemeClr val="dk2"/>
              </a:buClr>
              <a:buSzPts val="1400"/>
              <a:buFont typeface="Barlow"/>
              <a:buChar char="■"/>
              <a:defRPr>
                <a:solidFill>
                  <a:schemeClr val="dk2"/>
                </a:solidFill>
                <a:latin typeface="Barlow"/>
                <a:ea typeface="Barlow"/>
                <a:cs typeface="Barlow"/>
                <a:sym typeface="Barlow"/>
              </a:defRPr>
            </a:lvl3pPr>
            <a:lvl4pPr marL="1828800" lvl="3" indent="-317500">
              <a:lnSpc>
                <a:spcPct val="115000"/>
              </a:lnSpc>
              <a:spcBef>
                <a:spcPts val="0"/>
              </a:spcBef>
              <a:spcAft>
                <a:spcPts val="0"/>
              </a:spcAft>
              <a:buClr>
                <a:schemeClr val="dk2"/>
              </a:buClr>
              <a:buSzPts val="1400"/>
              <a:buFont typeface="Barlow"/>
              <a:buChar char="●"/>
              <a:defRPr>
                <a:solidFill>
                  <a:schemeClr val="dk2"/>
                </a:solidFill>
                <a:latin typeface="Barlow"/>
                <a:ea typeface="Barlow"/>
                <a:cs typeface="Barlow"/>
                <a:sym typeface="Barlow"/>
              </a:defRPr>
            </a:lvl4pPr>
            <a:lvl5pPr marL="2286000" lvl="4" indent="-317500">
              <a:lnSpc>
                <a:spcPct val="115000"/>
              </a:lnSpc>
              <a:spcBef>
                <a:spcPts val="0"/>
              </a:spcBef>
              <a:spcAft>
                <a:spcPts val="0"/>
              </a:spcAft>
              <a:buClr>
                <a:schemeClr val="dk2"/>
              </a:buClr>
              <a:buSzPts val="1400"/>
              <a:buFont typeface="Barlow"/>
              <a:buChar char="○"/>
              <a:defRPr>
                <a:solidFill>
                  <a:schemeClr val="dk2"/>
                </a:solidFill>
                <a:latin typeface="Barlow"/>
                <a:ea typeface="Barlow"/>
                <a:cs typeface="Barlow"/>
                <a:sym typeface="Barlow"/>
              </a:defRPr>
            </a:lvl5pPr>
            <a:lvl6pPr marL="2743200" lvl="5" indent="-317500">
              <a:lnSpc>
                <a:spcPct val="115000"/>
              </a:lnSpc>
              <a:spcBef>
                <a:spcPts val="0"/>
              </a:spcBef>
              <a:spcAft>
                <a:spcPts val="0"/>
              </a:spcAft>
              <a:buClr>
                <a:schemeClr val="dk2"/>
              </a:buClr>
              <a:buSzPts val="1400"/>
              <a:buFont typeface="Barlow"/>
              <a:buChar char="■"/>
              <a:defRPr>
                <a:solidFill>
                  <a:schemeClr val="dk2"/>
                </a:solidFill>
                <a:latin typeface="Barlow"/>
                <a:ea typeface="Barlow"/>
                <a:cs typeface="Barlow"/>
                <a:sym typeface="Barlow"/>
              </a:defRPr>
            </a:lvl6pPr>
            <a:lvl7pPr marL="3200400" lvl="6" indent="-317500">
              <a:lnSpc>
                <a:spcPct val="115000"/>
              </a:lnSpc>
              <a:spcBef>
                <a:spcPts val="0"/>
              </a:spcBef>
              <a:spcAft>
                <a:spcPts val="0"/>
              </a:spcAft>
              <a:buClr>
                <a:schemeClr val="dk2"/>
              </a:buClr>
              <a:buSzPts val="1400"/>
              <a:buFont typeface="Barlow"/>
              <a:buChar char="●"/>
              <a:defRPr>
                <a:solidFill>
                  <a:schemeClr val="dk2"/>
                </a:solidFill>
                <a:latin typeface="Barlow"/>
                <a:ea typeface="Barlow"/>
                <a:cs typeface="Barlow"/>
                <a:sym typeface="Barlow"/>
              </a:defRPr>
            </a:lvl7pPr>
            <a:lvl8pPr marL="3657600" lvl="7" indent="-317500">
              <a:lnSpc>
                <a:spcPct val="115000"/>
              </a:lnSpc>
              <a:spcBef>
                <a:spcPts val="0"/>
              </a:spcBef>
              <a:spcAft>
                <a:spcPts val="0"/>
              </a:spcAft>
              <a:buClr>
                <a:schemeClr val="dk2"/>
              </a:buClr>
              <a:buSzPts val="1400"/>
              <a:buFont typeface="Barlow"/>
              <a:buChar char="○"/>
              <a:defRPr>
                <a:solidFill>
                  <a:schemeClr val="dk2"/>
                </a:solidFill>
                <a:latin typeface="Barlow"/>
                <a:ea typeface="Barlow"/>
                <a:cs typeface="Barlow"/>
                <a:sym typeface="Barlow"/>
              </a:defRPr>
            </a:lvl8pPr>
            <a:lvl9pPr marL="4114800" lvl="8" indent="-317500">
              <a:lnSpc>
                <a:spcPct val="115000"/>
              </a:lnSpc>
              <a:spcBef>
                <a:spcPts val="0"/>
              </a:spcBef>
              <a:spcAft>
                <a:spcPts val="0"/>
              </a:spcAft>
              <a:buClr>
                <a:schemeClr val="dk2"/>
              </a:buClr>
              <a:buSzPts val="1400"/>
              <a:buFont typeface="Barlow"/>
              <a:buChar char="■"/>
              <a:defRPr>
                <a:solidFill>
                  <a:schemeClr val="dk2"/>
                </a:solidFill>
                <a:latin typeface="Barlow"/>
                <a:ea typeface="Barlow"/>
                <a:cs typeface="Barlow"/>
                <a:sym typeface="Barlow"/>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23"/>
          <p:cNvSpPr txBox="1">
            <a:spLocks noGrp="1"/>
          </p:cNvSpPr>
          <p:nvPr>
            <p:ph type="ctrTitle" idx="4294967295"/>
          </p:nvPr>
        </p:nvSpPr>
        <p:spPr>
          <a:xfrm>
            <a:off x="453150" y="645775"/>
            <a:ext cx="8237700" cy="899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5100">
                <a:solidFill>
                  <a:srgbClr val="666666"/>
                </a:solidFill>
                <a:latin typeface="Proxima Nova"/>
                <a:ea typeface="Proxima Nova"/>
                <a:cs typeface="Proxima Nova"/>
                <a:sym typeface="Proxima Nova"/>
              </a:rPr>
              <a:t>2024-25 State of the Division</a:t>
            </a:r>
            <a:endParaRPr sz="5100">
              <a:solidFill>
                <a:srgbClr val="666666"/>
              </a:solidFill>
              <a:latin typeface="Proxima Nova"/>
              <a:ea typeface="Proxima Nova"/>
              <a:cs typeface="Proxima Nova"/>
              <a:sym typeface="Proxima Nova"/>
            </a:endParaRPr>
          </a:p>
        </p:txBody>
      </p:sp>
      <p:sp>
        <p:nvSpPr>
          <p:cNvPr id="217" name="Google Shape;217;p23"/>
          <p:cNvSpPr txBox="1">
            <a:spLocks noGrp="1"/>
          </p:cNvSpPr>
          <p:nvPr>
            <p:ph type="subTitle" idx="4294967295"/>
          </p:nvPr>
        </p:nvSpPr>
        <p:spPr>
          <a:xfrm>
            <a:off x="654750" y="3022571"/>
            <a:ext cx="7764000" cy="927000"/>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1200"/>
              </a:spcAft>
              <a:buClr>
                <a:schemeClr val="dk1"/>
              </a:buClr>
              <a:buSzPts val="1100"/>
              <a:buFont typeface="Arial"/>
              <a:buNone/>
            </a:pPr>
            <a:r>
              <a:rPr lang="en" sz="1800">
                <a:latin typeface="Proxima Nova"/>
                <a:ea typeface="Proxima Nova"/>
                <a:cs typeface="Proxima Nova"/>
                <a:sym typeface="Proxima Nova"/>
              </a:rPr>
              <a:t>Dallas Hitt</a:t>
            </a:r>
            <a:r>
              <a:rPr lang="en">
                <a:latin typeface="Proxima Nova"/>
                <a:ea typeface="Proxima Nova"/>
                <a:cs typeface="Proxima Nova"/>
                <a:sym typeface="Proxima Nova"/>
              </a:rPr>
              <a:t>, PhD</a:t>
            </a:r>
            <a:br>
              <a:rPr lang="en">
                <a:latin typeface="Proxima Nova"/>
                <a:ea typeface="Proxima Nova"/>
                <a:cs typeface="Proxima Nova"/>
                <a:sym typeface="Proxima Nova"/>
              </a:rPr>
            </a:br>
            <a:r>
              <a:rPr lang="en" sz="1800">
                <a:latin typeface="Proxima Nova"/>
                <a:ea typeface="Proxima Nova"/>
                <a:cs typeface="Proxima Nova"/>
                <a:sym typeface="Proxima Nova"/>
              </a:rPr>
              <a:t>Director of School Improvement and </a:t>
            </a:r>
            <a:br>
              <a:rPr lang="en" sz="1800">
                <a:latin typeface="Proxima Nova"/>
                <a:ea typeface="Proxima Nova"/>
                <a:cs typeface="Proxima Nova"/>
                <a:sym typeface="Proxima Nova"/>
              </a:rPr>
            </a:br>
            <a:r>
              <a:rPr lang="en" sz="1800">
                <a:latin typeface="Proxima Nova"/>
                <a:ea typeface="Proxima Nova"/>
                <a:cs typeface="Proxima Nova"/>
                <a:sym typeface="Proxima Nova"/>
              </a:rPr>
              <a:t>Quality, Policy, and Strategic Planning</a:t>
            </a:r>
            <a:r>
              <a:rPr lang="en" sz="1800">
                <a:solidFill>
                  <a:schemeClr val="dk1"/>
                </a:solidFill>
                <a:latin typeface="Proxima Nova"/>
                <a:ea typeface="Proxima Nova"/>
                <a:cs typeface="Proxima Nova"/>
                <a:sym typeface="Proxima Nova"/>
              </a:rPr>
              <a:t>  </a:t>
            </a:r>
            <a:endParaRPr sz="3500">
              <a:latin typeface="Proxima Nova"/>
              <a:ea typeface="Proxima Nova"/>
              <a:cs typeface="Proxima Nova"/>
              <a:sym typeface="Proxima Nova"/>
            </a:endParaRPr>
          </a:p>
        </p:txBody>
      </p:sp>
      <p:sp>
        <p:nvSpPr>
          <p:cNvPr id="218" name="Google Shape;218;p23"/>
          <p:cNvSpPr txBox="1">
            <a:spLocks noGrp="1"/>
          </p:cNvSpPr>
          <p:nvPr>
            <p:ph type="subTitle" idx="4294967295"/>
          </p:nvPr>
        </p:nvSpPr>
        <p:spPr>
          <a:xfrm>
            <a:off x="690000" y="4022700"/>
            <a:ext cx="7764000" cy="763500"/>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1200"/>
              </a:spcAft>
              <a:buClr>
                <a:schemeClr val="dk1"/>
              </a:buClr>
              <a:buSzPts val="1100"/>
              <a:buFont typeface="Arial"/>
              <a:buNone/>
            </a:pPr>
            <a:r>
              <a:rPr lang="en" sz="3600" b="1">
                <a:solidFill>
                  <a:schemeClr val="lt1"/>
                </a:solidFill>
                <a:latin typeface="Proxima Nova"/>
                <a:ea typeface="Proxima Nova"/>
                <a:cs typeface="Proxima Nova"/>
                <a:sym typeface="Proxima Nova"/>
              </a:rPr>
              <a:t>“We will know every student.”</a:t>
            </a:r>
            <a:endParaRPr sz="3600" b="1">
              <a:solidFill>
                <a:schemeClr val="lt1"/>
              </a:solidFill>
              <a:latin typeface="Proxima Nova"/>
              <a:ea typeface="Proxima Nova"/>
              <a:cs typeface="Proxima Nova"/>
              <a:sym typeface="Proxima Nova"/>
            </a:endParaRPr>
          </a:p>
        </p:txBody>
      </p:sp>
      <p:pic>
        <p:nvPicPr>
          <p:cNvPr id="219" name="Google Shape;219;p23"/>
          <p:cNvPicPr preferRelativeResize="0"/>
          <p:nvPr/>
        </p:nvPicPr>
        <p:blipFill>
          <a:blip r:embed="rId3">
            <a:alphaModFix/>
          </a:blip>
          <a:stretch>
            <a:fillRect/>
          </a:stretch>
        </p:blipFill>
        <p:spPr>
          <a:xfrm>
            <a:off x="4023413" y="165865"/>
            <a:ext cx="1026676" cy="514250"/>
          </a:xfrm>
          <a:prstGeom prst="rect">
            <a:avLst/>
          </a:prstGeom>
          <a:noFill/>
          <a:ln>
            <a:noFill/>
          </a:ln>
        </p:spPr>
      </p:pic>
      <p:grpSp>
        <p:nvGrpSpPr>
          <p:cNvPr id="220" name="Google Shape;220;p23"/>
          <p:cNvGrpSpPr/>
          <p:nvPr/>
        </p:nvGrpSpPr>
        <p:grpSpPr>
          <a:xfrm>
            <a:off x="-5025" y="4977212"/>
            <a:ext cx="9148920" cy="191245"/>
            <a:chOff x="-5025" y="5032775"/>
            <a:chExt cx="9148920" cy="110700"/>
          </a:xfrm>
        </p:grpSpPr>
        <p:sp>
          <p:nvSpPr>
            <p:cNvPr id="221" name="Google Shape;221;p23"/>
            <p:cNvSpPr/>
            <p:nvPr/>
          </p:nvSpPr>
          <p:spPr>
            <a:xfrm>
              <a:off x="-5025" y="5032775"/>
              <a:ext cx="1829700" cy="110700"/>
            </a:xfrm>
            <a:prstGeom prst="rect">
              <a:avLst/>
            </a:prstGeom>
            <a:solidFill>
              <a:srgbClr val="1A479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Barlow"/>
                <a:ea typeface="Barlow"/>
                <a:cs typeface="Barlow"/>
                <a:sym typeface="Barlow"/>
              </a:endParaRPr>
            </a:p>
          </p:txBody>
        </p:sp>
        <p:sp>
          <p:nvSpPr>
            <p:cNvPr id="222" name="Google Shape;222;p23"/>
            <p:cNvSpPr/>
            <p:nvPr/>
          </p:nvSpPr>
          <p:spPr>
            <a:xfrm>
              <a:off x="1824780" y="5032775"/>
              <a:ext cx="1829700" cy="110700"/>
            </a:xfrm>
            <a:prstGeom prst="rect">
              <a:avLst/>
            </a:prstGeom>
            <a:solidFill>
              <a:srgbClr val="6994D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Barlow"/>
                <a:ea typeface="Barlow"/>
                <a:cs typeface="Barlow"/>
                <a:sym typeface="Barlow"/>
              </a:endParaRPr>
            </a:p>
          </p:txBody>
        </p:sp>
        <p:sp>
          <p:nvSpPr>
            <p:cNvPr id="223" name="Google Shape;223;p23"/>
            <p:cNvSpPr/>
            <p:nvPr/>
          </p:nvSpPr>
          <p:spPr>
            <a:xfrm>
              <a:off x="3654585" y="5032775"/>
              <a:ext cx="1829700" cy="110700"/>
            </a:xfrm>
            <a:prstGeom prst="rect">
              <a:avLst/>
            </a:prstGeom>
            <a:solidFill>
              <a:srgbClr val="0C8A4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Barlow"/>
                <a:ea typeface="Barlow"/>
                <a:cs typeface="Barlow"/>
                <a:sym typeface="Barlow"/>
              </a:endParaRPr>
            </a:p>
          </p:txBody>
        </p:sp>
        <p:sp>
          <p:nvSpPr>
            <p:cNvPr id="224" name="Google Shape;224;p23"/>
            <p:cNvSpPr/>
            <p:nvPr/>
          </p:nvSpPr>
          <p:spPr>
            <a:xfrm>
              <a:off x="5484390" y="5032775"/>
              <a:ext cx="1829700" cy="110700"/>
            </a:xfrm>
            <a:prstGeom prst="rect">
              <a:avLst/>
            </a:prstGeom>
            <a:solidFill>
              <a:srgbClr val="94DB6A"/>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Barlow"/>
                <a:ea typeface="Barlow"/>
                <a:cs typeface="Barlow"/>
                <a:sym typeface="Barlow"/>
              </a:endParaRPr>
            </a:p>
          </p:txBody>
        </p:sp>
        <p:sp>
          <p:nvSpPr>
            <p:cNvPr id="225" name="Google Shape;225;p23"/>
            <p:cNvSpPr/>
            <p:nvPr/>
          </p:nvSpPr>
          <p:spPr>
            <a:xfrm>
              <a:off x="7314195" y="5032775"/>
              <a:ext cx="1829700" cy="110700"/>
            </a:xfrm>
            <a:prstGeom prst="rect">
              <a:avLst/>
            </a:prstGeom>
            <a:solidFill>
              <a:srgbClr val="FAA63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Barlow"/>
                <a:ea typeface="Barlow"/>
                <a:cs typeface="Barlow"/>
                <a:sym typeface="Barlow"/>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32"/>
          <p:cNvSpPr txBox="1">
            <a:spLocks noGrp="1"/>
          </p:cNvSpPr>
          <p:nvPr>
            <p:ph type="title"/>
          </p:nvPr>
        </p:nvSpPr>
        <p:spPr>
          <a:xfrm>
            <a:off x="705650" y="150500"/>
            <a:ext cx="8126700" cy="1472100"/>
          </a:xfrm>
          <a:prstGeom prst="rect">
            <a:avLst/>
          </a:prstGeom>
          <a:ln>
            <a:noFill/>
          </a:ln>
        </p:spPr>
        <p:txBody>
          <a:bodyPr spcFirstLastPara="1" wrap="square" lIns="91425" tIns="91425" rIns="91425" bIns="91425" anchor="t" anchorCtr="0">
            <a:normAutofit fontScale="90000"/>
          </a:bodyPr>
          <a:lstStyle/>
          <a:p>
            <a:pPr marL="0" lvl="0" indent="0" algn="ctr" rtl="0">
              <a:spcBef>
                <a:spcPts val="0"/>
              </a:spcBef>
              <a:spcAft>
                <a:spcPts val="0"/>
              </a:spcAft>
              <a:buClr>
                <a:schemeClr val="dk1"/>
              </a:buClr>
              <a:buSzPct val="35611"/>
              <a:buFont typeface="Arial"/>
              <a:buNone/>
            </a:pPr>
            <a:r>
              <a:rPr lang="en" sz="3088" b="0">
                <a:solidFill>
                  <a:srgbClr val="E69138"/>
                </a:solidFill>
                <a:latin typeface="Raleway ExtraBold"/>
                <a:ea typeface="Raleway ExtraBold"/>
                <a:cs typeface="Raleway ExtraBold"/>
                <a:sym typeface="Raleway ExtraBold"/>
              </a:rPr>
              <a:t>EQUITABLE, TRANSFORMATIVE RESOURCES</a:t>
            </a:r>
            <a:endParaRPr sz="3088" b="0">
              <a:solidFill>
                <a:srgbClr val="E69138"/>
              </a:solidFill>
              <a:latin typeface="Raleway ExtraBold"/>
              <a:ea typeface="Raleway ExtraBold"/>
              <a:cs typeface="Raleway ExtraBold"/>
              <a:sym typeface="Raleway ExtraBold"/>
            </a:endParaRPr>
          </a:p>
          <a:p>
            <a:pPr marL="0" lvl="0" indent="0" algn="ctr" rtl="0">
              <a:lnSpc>
                <a:spcPct val="115000"/>
              </a:lnSpc>
              <a:spcBef>
                <a:spcPts val="0"/>
              </a:spcBef>
              <a:spcAft>
                <a:spcPts val="0"/>
              </a:spcAft>
              <a:buClr>
                <a:schemeClr val="dk1"/>
              </a:buClr>
              <a:buSzPct val="110000"/>
              <a:buFont typeface="Arial"/>
              <a:buNone/>
            </a:pPr>
            <a:endParaRPr sz="1000" b="0">
              <a:solidFill>
                <a:srgbClr val="E69138"/>
              </a:solidFill>
              <a:latin typeface="Raleway"/>
              <a:ea typeface="Raleway"/>
              <a:cs typeface="Raleway"/>
              <a:sym typeface="Raleway"/>
            </a:endParaRPr>
          </a:p>
          <a:p>
            <a:pPr marL="0" lvl="0" indent="0" algn="ctr" rtl="0">
              <a:lnSpc>
                <a:spcPct val="115000"/>
              </a:lnSpc>
              <a:spcBef>
                <a:spcPts val="0"/>
              </a:spcBef>
              <a:spcAft>
                <a:spcPts val="0"/>
              </a:spcAft>
              <a:buClr>
                <a:schemeClr val="dk1"/>
              </a:buClr>
              <a:buSzPct val="65999"/>
              <a:buFont typeface="Arial"/>
              <a:buNone/>
            </a:pPr>
            <a:r>
              <a:rPr lang="en" sz="1666" b="0">
                <a:solidFill>
                  <a:srgbClr val="E69138"/>
                </a:solidFill>
                <a:latin typeface="Proxima Nova"/>
                <a:ea typeface="Proxima Nova"/>
                <a:cs typeface="Proxima Nova"/>
                <a:sym typeface="Proxima Nova"/>
              </a:rPr>
              <a:t>ACPS will attract, develop and retain the highest quality staff; develop sustainable and modern facilities, infrastructure and equipment; and distribute all resources in an equitable manner to transform learning experiences and opportunities.</a:t>
            </a:r>
            <a:endParaRPr sz="3466">
              <a:solidFill>
                <a:srgbClr val="E69138"/>
              </a:solidFill>
              <a:latin typeface="Proxima Nova"/>
              <a:ea typeface="Proxima Nova"/>
              <a:cs typeface="Proxima Nova"/>
              <a:sym typeface="Proxima Nova"/>
            </a:endParaRPr>
          </a:p>
        </p:txBody>
      </p:sp>
      <p:sp>
        <p:nvSpPr>
          <p:cNvPr id="344" name="Google Shape;344;p32"/>
          <p:cNvSpPr txBox="1">
            <a:spLocks noGrp="1"/>
          </p:cNvSpPr>
          <p:nvPr>
            <p:ph type="body" idx="2"/>
          </p:nvPr>
        </p:nvSpPr>
        <p:spPr>
          <a:xfrm>
            <a:off x="652650" y="1721050"/>
            <a:ext cx="8179800" cy="3239100"/>
          </a:xfrm>
          <a:prstGeom prst="rect">
            <a:avLst/>
          </a:prstGeom>
          <a:ln>
            <a:noFill/>
          </a:ln>
        </p:spPr>
        <p:txBody>
          <a:bodyPr spcFirstLastPara="1" wrap="square" lIns="91425" tIns="91425" rIns="91425" bIns="91425" anchor="t" anchorCtr="0">
            <a:normAutofit/>
          </a:bodyPr>
          <a:lstStyle/>
          <a:p>
            <a:pPr marL="0" lvl="0" indent="0" algn="ctr" rtl="0">
              <a:spcBef>
                <a:spcPts val="0"/>
              </a:spcBef>
              <a:spcAft>
                <a:spcPts val="0"/>
              </a:spcAft>
              <a:buNone/>
            </a:pPr>
            <a:r>
              <a:rPr lang="en" sz="1500" b="1">
                <a:solidFill>
                  <a:srgbClr val="E69138"/>
                </a:solidFill>
                <a:latin typeface="Proxima Nova"/>
                <a:ea typeface="Proxima Nova"/>
                <a:cs typeface="Proxima Nova"/>
                <a:sym typeface="Proxima Nova"/>
              </a:rPr>
              <a:t>KEY METRICS</a:t>
            </a:r>
            <a:endParaRPr sz="1500" b="1">
              <a:solidFill>
                <a:srgbClr val="E69138"/>
              </a:solidFill>
              <a:latin typeface="Proxima Nova"/>
              <a:ea typeface="Proxima Nova"/>
              <a:cs typeface="Proxima Nova"/>
              <a:sym typeface="Proxima Nova"/>
            </a:endParaRPr>
          </a:p>
          <a:p>
            <a:pPr marL="0" lvl="0" indent="0" algn="l" rtl="0">
              <a:spcBef>
                <a:spcPts val="1200"/>
              </a:spcBef>
              <a:spcAft>
                <a:spcPts val="0"/>
              </a:spcAft>
              <a:buClr>
                <a:schemeClr val="dk1"/>
              </a:buClr>
              <a:buSzPts val="1100"/>
              <a:buFont typeface="Arial"/>
              <a:buNone/>
            </a:pPr>
            <a:r>
              <a:rPr lang="en">
                <a:solidFill>
                  <a:srgbClr val="0C8A44"/>
                </a:solidFill>
                <a:latin typeface="Proxima Nova"/>
                <a:ea typeface="Proxima Nova"/>
                <a:cs typeface="Proxima Nova"/>
                <a:sym typeface="Proxima Nova"/>
              </a:rPr>
              <a:t>19 schools are “Distinguished” (8) or “On Track” (11), </a:t>
            </a:r>
            <a:r>
              <a:rPr lang="en">
                <a:solidFill>
                  <a:srgbClr val="980000"/>
                </a:solidFill>
                <a:latin typeface="Proxima Nova"/>
                <a:ea typeface="Proxima Nova"/>
                <a:cs typeface="Proxima Nova"/>
                <a:sym typeface="Proxima Nova"/>
              </a:rPr>
              <a:t>which is one less than last year.</a:t>
            </a:r>
            <a:endParaRPr>
              <a:solidFill>
                <a:srgbClr val="980000"/>
              </a:solidFill>
              <a:latin typeface="Proxima Nova"/>
              <a:ea typeface="Proxima Nova"/>
              <a:cs typeface="Proxima Nova"/>
              <a:sym typeface="Proxima Nova"/>
            </a:endParaRPr>
          </a:p>
          <a:p>
            <a:pPr marL="0" lvl="0" indent="0" algn="l" rtl="0">
              <a:spcBef>
                <a:spcPts val="1200"/>
              </a:spcBef>
              <a:spcAft>
                <a:spcPts val="0"/>
              </a:spcAft>
              <a:buClr>
                <a:schemeClr val="dk1"/>
              </a:buClr>
              <a:buSzPts val="1100"/>
              <a:buFont typeface="Arial"/>
              <a:buNone/>
            </a:pPr>
            <a:r>
              <a:rPr lang="en">
                <a:solidFill>
                  <a:srgbClr val="CC0000"/>
                </a:solidFill>
                <a:latin typeface="Proxima Nova"/>
                <a:ea typeface="Proxima Nova"/>
                <a:cs typeface="Proxima Nova"/>
                <a:sym typeface="Proxima Nova"/>
              </a:rPr>
              <a:t>Five schools are Off Track.</a:t>
            </a:r>
            <a:endParaRPr>
              <a:solidFill>
                <a:srgbClr val="CC0000"/>
              </a:solidFill>
              <a:latin typeface="Proxima Nova"/>
              <a:ea typeface="Proxima Nova"/>
              <a:cs typeface="Proxima Nova"/>
              <a:sym typeface="Proxima Nova"/>
            </a:endParaRPr>
          </a:p>
          <a:p>
            <a:pPr marL="0" lvl="0" indent="0" algn="l" rtl="0">
              <a:spcBef>
                <a:spcPts val="1200"/>
              </a:spcBef>
              <a:spcAft>
                <a:spcPts val="0"/>
              </a:spcAft>
              <a:buClr>
                <a:schemeClr val="dk1"/>
              </a:buClr>
              <a:buSzPts val="1100"/>
              <a:buFont typeface="Arial"/>
              <a:buNone/>
            </a:pPr>
            <a:r>
              <a:rPr lang="en">
                <a:solidFill>
                  <a:srgbClr val="0C8A44"/>
                </a:solidFill>
                <a:latin typeface="Proxima Nova"/>
                <a:ea typeface="Proxima Nova"/>
                <a:cs typeface="Proxima Nova"/>
                <a:sym typeface="Proxima Nova"/>
              </a:rPr>
              <a:t>Preliminary teacher retention rate is holding constant</a:t>
            </a:r>
            <a:endParaRPr>
              <a:solidFill>
                <a:srgbClr val="0C8A44"/>
              </a:solidFill>
              <a:latin typeface="Proxima Nova"/>
              <a:ea typeface="Proxima Nova"/>
              <a:cs typeface="Proxima Nova"/>
              <a:sym typeface="Proxima Nova"/>
            </a:endParaRPr>
          </a:p>
          <a:p>
            <a:pPr marL="0" lvl="0" indent="0" algn="l" rtl="0">
              <a:spcBef>
                <a:spcPts val="1200"/>
              </a:spcBef>
              <a:spcAft>
                <a:spcPts val="0"/>
              </a:spcAft>
              <a:buClr>
                <a:schemeClr val="dk1"/>
              </a:buClr>
              <a:buSzPts val="1100"/>
              <a:buFont typeface="Arial"/>
              <a:buNone/>
            </a:pPr>
            <a:r>
              <a:rPr lang="en">
                <a:solidFill>
                  <a:srgbClr val="0C8A44"/>
                </a:solidFill>
                <a:latin typeface="Proxima Nova"/>
                <a:ea typeface="Proxima Nova"/>
                <a:cs typeface="Proxima Nova"/>
                <a:sym typeface="Proxima Nova"/>
              </a:rPr>
              <a:t>All K-8 Students participated in 2 field experiences</a:t>
            </a:r>
            <a:endParaRPr>
              <a:solidFill>
                <a:srgbClr val="0C8A44"/>
              </a:solidFill>
              <a:latin typeface="Proxima Nova"/>
              <a:ea typeface="Proxima Nova"/>
              <a:cs typeface="Proxima Nova"/>
              <a:sym typeface="Proxima Nova"/>
            </a:endParaRPr>
          </a:p>
          <a:p>
            <a:pPr marL="0" lvl="0" indent="0" algn="l" rtl="0">
              <a:spcBef>
                <a:spcPts val="1200"/>
              </a:spcBef>
              <a:spcAft>
                <a:spcPts val="0"/>
              </a:spcAft>
              <a:buClr>
                <a:schemeClr val="dk1"/>
              </a:buClr>
              <a:buSzPts val="1100"/>
              <a:buFont typeface="Arial"/>
              <a:buNone/>
            </a:pPr>
            <a:r>
              <a:rPr lang="en">
                <a:solidFill>
                  <a:srgbClr val="0C8A44"/>
                </a:solidFill>
                <a:latin typeface="Proxima Nova"/>
                <a:ea typeface="Proxima Nova"/>
                <a:cs typeface="Proxima Nova"/>
                <a:sym typeface="Proxima Nova"/>
              </a:rPr>
              <a:t>Employee engagement as measured by Gallup improved .1 on a 5 point scale</a:t>
            </a:r>
            <a:endParaRPr>
              <a:solidFill>
                <a:srgbClr val="0C8A44"/>
              </a:solidFill>
              <a:latin typeface="Proxima Nova"/>
              <a:ea typeface="Proxima Nova"/>
              <a:cs typeface="Proxima Nova"/>
              <a:sym typeface="Proxima Nova"/>
            </a:endParaRPr>
          </a:p>
          <a:p>
            <a:pPr marL="0" lvl="0" indent="0" algn="l" rtl="0">
              <a:spcBef>
                <a:spcPts val="1200"/>
              </a:spcBef>
              <a:spcAft>
                <a:spcPts val="1200"/>
              </a:spcAft>
              <a:buClr>
                <a:schemeClr val="dk1"/>
              </a:buClr>
              <a:buSzPts val="1100"/>
              <a:buFont typeface="Arial"/>
              <a:buNone/>
            </a:pPr>
            <a:r>
              <a:rPr lang="en">
                <a:solidFill>
                  <a:srgbClr val="980000"/>
                </a:solidFill>
                <a:latin typeface="Proxima Nova"/>
                <a:ea typeface="Proxima Nova"/>
                <a:cs typeface="Proxima Nova"/>
                <a:sym typeface="Proxima Nova"/>
              </a:rPr>
              <a:t>Percentage of schools at 95% capacity increased (due to relieving one larger school and distributing to two smaller schools)</a:t>
            </a:r>
            <a:endParaRPr>
              <a:solidFill>
                <a:srgbClr val="980000"/>
              </a:solidFill>
              <a:latin typeface="Proxima Nova"/>
              <a:ea typeface="Proxima Nova"/>
              <a:cs typeface="Proxima Nova"/>
              <a:sym typeface="Proxima Nova"/>
            </a:endParaRPr>
          </a:p>
        </p:txBody>
      </p:sp>
      <p:sp>
        <p:nvSpPr>
          <p:cNvPr id="345" name="Google Shape;345;p32"/>
          <p:cNvSpPr txBox="1"/>
          <p:nvPr/>
        </p:nvSpPr>
        <p:spPr>
          <a:xfrm>
            <a:off x="6642050" y="2997100"/>
            <a:ext cx="25260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800">
              <a:solidFill>
                <a:schemeClr val="dk2"/>
              </a:solidFill>
              <a:latin typeface="Barlow"/>
              <a:ea typeface="Barlow"/>
              <a:cs typeface="Barlow"/>
              <a:sym typeface="Barlow"/>
            </a:endParaRPr>
          </a:p>
        </p:txBody>
      </p:sp>
      <p:grpSp>
        <p:nvGrpSpPr>
          <p:cNvPr id="346" name="Google Shape;346;p32"/>
          <p:cNvGrpSpPr/>
          <p:nvPr/>
        </p:nvGrpSpPr>
        <p:grpSpPr>
          <a:xfrm rot="-5400000">
            <a:off x="-2443322" y="2387932"/>
            <a:ext cx="5153587" cy="357550"/>
            <a:chOff x="-5025" y="5032775"/>
            <a:chExt cx="9148920" cy="110700"/>
          </a:xfrm>
        </p:grpSpPr>
        <p:sp>
          <p:nvSpPr>
            <p:cNvPr id="347" name="Google Shape;347;p32"/>
            <p:cNvSpPr/>
            <p:nvPr/>
          </p:nvSpPr>
          <p:spPr>
            <a:xfrm>
              <a:off x="-5025" y="5032775"/>
              <a:ext cx="1829700" cy="110700"/>
            </a:xfrm>
            <a:prstGeom prst="rect">
              <a:avLst/>
            </a:prstGeom>
            <a:solidFill>
              <a:srgbClr val="1A479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Barlow"/>
                <a:ea typeface="Barlow"/>
                <a:cs typeface="Barlow"/>
                <a:sym typeface="Barlow"/>
              </a:endParaRPr>
            </a:p>
          </p:txBody>
        </p:sp>
        <p:sp>
          <p:nvSpPr>
            <p:cNvPr id="348" name="Google Shape;348;p32"/>
            <p:cNvSpPr/>
            <p:nvPr/>
          </p:nvSpPr>
          <p:spPr>
            <a:xfrm>
              <a:off x="1824780" y="5032775"/>
              <a:ext cx="1829700" cy="110700"/>
            </a:xfrm>
            <a:prstGeom prst="rect">
              <a:avLst/>
            </a:prstGeom>
            <a:solidFill>
              <a:srgbClr val="6994D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Barlow"/>
                <a:ea typeface="Barlow"/>
                <a:cs typeface="Barlow"/>
                <a:sym typeface="Barlow"/>
              </a:endParaRPr>
            </a:p>
          </p:txBody>
        </p:sp>
        <p:sp>
          <p:nvSpPr>
            <p:cNvPr id="349" name="Google Shape;349;p32"/>
            <p:cNvSpPr/>
            <p:nvPr/>
          </p:nvSpPr>
          <p:spPr>
            <a:xfrm>
              <a:off x="3654585" y="5032775"/>
              <a:ext cx="1829700" cy="110700"/>
            </a:xfrm>
            <a:prstGeom prst="rect">
              <a:avLst/>
            </a:prstGeom>
            <a:solidFill>
              <a:srgbClr val="0C8A4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Barlow"/>
                <a:ea typeface="Barlow"/>
                <a:cs typeface="Barlow"/>
                <a:sym typeface="Barlow"/>
              </a:endParaRPr>
            </a:p>
          </p:txBody>
        </p:sp>
        <p:sp>
          <p:nvSpPr>
            <p:cNvPr id="350" name="Google Shape;350;p32"/>
            <p:cNvSpPr/>
            <p:nvPr/>
          </p:nvSpPr>
          <p:spPr>
            <a:xfrm>
              <a:off x="5484390" y="5032775"/>
              <a:ext cx="1829700" cy="110700"/>
            </a:xfrm>
            <a:prstGeom prst="rect">
              <a:avLst/>
            </a:prstGeom>
            <a:solidFill>
              <a:srgbClr val="94DB6A"/>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Barlow"/>
                <a:ea typeface="Barlow"/>
                <a:cs typeface="Barlow"/>
                <a:sym typeface="Barlow"/>
              </a:endParaRPr>
            </a:p>
          </p:txBody>
        </p:sp>
        <p:sp>
          <p:nvSpPr>
            <p:cNvPr id="351" name="Google Shape;351;p32"/>
            <p:cNvSpPr/>
            <p:nvPr/>
          </p:nvSpPr>
          <p:spPr>
            <a:xfrm>
              <a:off x="7314195" y="5032775"/>
              <a:ext cx="1829700" cy="110700"/>
            </a:xfrm>
            <a:prstGeom prst="rect">
              <a:avLst/>
            </a:prstGeom>
            <a:solidFill>
              <a:srgbClr val="FAA63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Barlow"/>
                <a:ea typeface="Barlow"/>
                <a:cs typeface="Barlow"/>
                <a:sym typeface="Barlow"/>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33"/>
          <p:cNvSpPr txBox="1">
            <a:spLocks noGrp="1"/>
          </p:cNvSpPr>
          <p:nvPr>
            <p:ph type="ctrTitle" idx="4294967295"/>
          </p:nvPr>
        </p:nvSpPr>
        <p:spPr>
          <a:xfrm>
            <a:off x="453150" y="645775"/>
            <a:ext cx="8237700" cy="814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700">
                <a:solidFill>
                  <a:srgbClr val="666666"/>
                </a:solidFill>
                <a:latin typeface="Proxima Nova"/>
                <a:ea typeface="Proxima Nova"/>
                <a:cs typeface="Proxima Nova"/>
                <a:sym typeface="Proxima Nova"/>
              </a:rPr>
              <a:t>2024-25 State of the Division</a:t>
            </a:r>
            <a:endParaRPr sz="4700">
              <a:solidFill>
                <a:srgbClr val="666666"/>
              </a:solidFill>
              <a:latin typeface="Proxima Nova"/>
              <a:ea typeface="Proxima Nova"/>
              <a:cs typeface="Proxima Nova"/>
              <a:sym typeface="Proxima Nova"/>
            </a:endParaRPr>
          </a:p>
        </p:txBody>
      </p:sp>
      <p:sp>
        <p:nvSpPr>
          <p:cNvPr id="357" name="Google Shape;357;p33"/>
          <p:cNvSpPr txBox="1">
            <a:spLocks noGrp="1"/>
          </p:cNvSpPr>
          <p:nvPr>
            <p:ph type="subTitle" idx="4294967295"/>
          </p:nvPr>
        </p:nvSpPr>
        <p:spPr>
          <a:xfrm>
            <a:off x="654750" y="1372300"/>
            <a:ext cx="7764000" cy="2879700"/>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dk1"/>
              </a:buClr>
              <a:buSzPts val="1100"/>
              <a:buFont typeface="Arial"/>
              <a:buNone/>
            </a:pPr>
            <a:r>
              <a:rPr lang="en" sz="1600" b="1">
                <a:latin typeface="Proxima Nova"/>
                <a:ea typeface="Proxima Nova"/>
                <a:cs typeface="Proxima Nova"/>
                <a:sym typeface="Proxima Nova"/>
              </a:rPr>
              <a:t>Acknowledgements</a:t>
            </a:r>
            <a:endParaRPr sz="1600" b="1">
              <a:latin typeface="Proxima Nova"/>
              <a:ea typeface="Proxima Nova"/>
              <a:cs typeface="Proxima Nova"/>
              <a:sym typeface="Proxima Nova"/>
            </a:endParaRPr>
          </a:p>
          <a:p>
            <a:pPr marL="0" lvl="0" indent="0" algn="ctr" rtl="0">
              <a:lnSpc>
                <a:spcPct val="100000"/>
              </a:lnSpc>
              <a:spcBef>
                <a:spcPts val="1200"/>
              </a:spcBef>
              <a:spcAft>
                <a:spcPts val="0"/>
              </a:spcAft>
              <a:buClr>
                <a:schemeClr val="dk1"/>
              </a:buClr>
              <a:buSzPts val="1100"/>
              <a:buFont typeface="Arial"/>
              <a:buNone/>
            </a:pPr>
            <a:r>
              <a:rPr lang="en" sz="1400">
                <a:solidFill>
                  <a:schemeClr val="dk1"/>
                </a:solidFill>
                <a:latin typeface="Proxima Nova"/>
                <a:ea typeface="Proxima Nova"/>
                <a:cs typeface="Proxima Nova"/>
                <a:sym typeface="Proxima Nova"/>
              </a:rPr>
              <a:t>Lauren Hunt, Communications Coordinator</a:t>
            </a:r>
            <a:endParaRPr sz="1400">
              <a:solidFill>
                <a:schemeClr val="dk1"/>
              </a:solidFill>
              <a:latin typeface="Proxima Nova"/>
              <a:ea typeface="Proxima Nova"/>
              <a:cs typeface="Proxima Nova"/>
              <a:sym typeface="Proxima Nova"/>
            </a:endParaRPr>
          </a:p>
          <a:p>
            <a:pPr marL="0" lvl="0" indent="0" algn="ctr" rtl="0">
              <a:lnSpc>
                <a:spcPct val="100000"/>
              </a:lnSpc>
              <a:spcBef>
                <a:spcPts val="1200"/>
              </a:spcBef>
              <a:spcAft>
                <a:spcPts val="0"/>
              </a:spcAft>
              <a:buClr>
                <a:schemeClr val="dk1"/>
              </a:buClr>
              <a:buSzPts val="1100"/>
              <a:buFont typeface="Arial"/>
              <a:buNone/>
            </a:pPr>
            <a:r>
              <a:rPr lang="en" sz="1400">
                <a:solidFill>
                  <a:schemeClr val="dk1"/>
                </a:solidFill>
                <a:latin typeface="Proxima Nova"/>
                <a:ea typeface="Proxima Nova"/>
                <a:cs typeface="Proxima Nova"/>
                <a:sym typeface="Proxima Nova"/>
              </a:rPr>
              <a:t>Sara Dusenberry, Senior Data Analyst and Reporting Specialist </a:t>
            </a:r>
            <a:endParaRPr sz="1400">
              <a:solidFill>
                <a:schemeClr val="dk1"/>
              </a:solidFill>
              <a:latin typeface="Proxima Nova"/>
              <a:ea typeface="Proxima Nova"/>
              <a:cs typeface="Proxima Nova"/>
              <a:sym typeface="Proxima Nova"/>
            </a:endParaRPr>
          </a:p>
          <a:p>
            <a:pPr marL="0" lvl="0" indent="0" algn="ctr" rtl="0">
              <a:lnSpc>
                <a:spcPct val="100000"/>
              </a:lnSpc>
              <a:spcBef>
                <a:spcPts val="1200"/>
              </a:spcBef>
              <a:spcAft>
                <a:spcPts val="0"/>
              </a:spcAft>
              <a:buClr>
                <a:schemeClr val="dk1"/>
              </a:buClr>
              <a:buSzPts val="1100"/>
              <a:buFont typeface="Arial"/>
              <a:buNone/>
            </a:pPr>
            <a:r>
              <a:rPr lang="en" sz="1400">
                <a:solidFill>
                  <a:schemeClr val="dk1"/>
                </a:solidFill>
                <a:latin typeface="Proxima Nova"/>
                <a:ea typeface="Proxima Nova"/>
                <a:cs typeface="Proxima Nova"/>
                <a:sym typeface="Proxima Nova"/>
              </a:rPr>
              <a:t>Karen Heathcock, Curriculum Coordinator, Elementary Language Arts</a:t>
            </a:r>
            <a:endParaRPr sz="1400">
              <a:solidFill>
                <a:schemeClr val="dk1"/>
              </a:solidFill>
              <a:latin typeface="Proxima Nova"/>
              <a:ea typeface="Proxima Nova"/>
              <a:cs typeface="Proxima Nova"/>
              <a:sym typeface="Proxima Nova"/>
            </a:endParaRPr>
          </a:p>
          <a:p>
            <a:pPr marL="0" lvl="0" indent="0" algn="ctr" rtl="0">
              <a:lnSpc>
                <a:spcPct val="100000"/>
              </a:lnSpc>
              <a:spcBef>
                <a:spcPts val="1200"/>
              </a:spcBef>
              <a:spcAft>
                <a:spcPts val="0"/>
              </a:spcAft>
              <a:buClr>
                <a:schemeClr val="dk1"/>
              </a:buClr>
              <a:buSzPts val="1100"/>
              <a:buFont typeface="Arial"/>
              <a:buNone/>
            </a:pPr>
            <a:r>
              <a:rPr lang="en" sz="1400">
                <a:solidFill>
                  <a:schemeClr val="dk1"/>
                </a:solidFill>
                <a:latin typeface="Proxima Nova"/>
                <a:ea typeface="Proxima Nova"/>
                <a:cs typeface="Proxima Nova"/>
                <a:sym typeface="Proxima Nova"/>
              </a:rPr>
              <a:t> Craig Dommer, Executive Director, Curriculum, Instruction, Assessment</a:t>
            </a:r>
            <a:endParaRPr sz="1400">
              <a:solidFill>
                <a:schemeClr val="dk1"/>
              </a:solidFill>
              <a:latin typeface="Proxima Nova"/>
              <a:ea typeface="Proxima Nova"/>
              <a:cs typeface="Proxima Nova"/>
              <a:sym typeface="Proxima Nova"/>
            </a:endParaRPr>
          </a:p>
          <a:p>
            <a:pPr marL="0" lvl="0" indent="0" algn="ctr" rtl="0">
              <a:lnSpc>
                <a:spcPct val="100000"/>
              </a:lnSpc>
              <a:spcBef>
                <a:spcPts val="1200"/>
              </a:spcBef>
              <a:spcAft>
                <a:spcPts val="0"/>
              </a:spcAft>
              <a:buClr>
                <a:schemeClr val="dk1"/>
              </a:buClr>
              <a:buSzPts val="1100"/>
              <a:buFont typeface="Arial"/>
              <a:buNone/>
            </a:pPr>
            <a:r>
              <a:rPr lang="en" sz="1400">
                <a:solidFill>
                  <a:schemeClr val="dk1"/>
                </a:solidFill>
                <a:latin typeface="Proxima Nova"/>
                <a:ea typeface="Proxima Nova"/>
                <a:cs typeface="Proxima Nova"/>
                <a:sym typeface="Proxima Nova"/>
              </a:rPr>
              <a:t> Darah Bonham, School Safety Coordinator</a:t>
            </a:r>
            <a:endParaRPr sz="1400">
              <a:solidFill>
                <a:schemeClr val="dk1"/>
              </a:solidFill>
              <a:latin typeface="Proxima Nova"/>
              <a:ea typeface="Proxima Nova"/>
              <a:cs typeface="Proxima Nova"/>
              <a:sym typeface="Proxima Nova"/>
            </a:endParaRPr>
          </a:p>
          <a:p>
            <a:pPr marL="0" lvl="0" indent="0" algn="ctr" rtl="0">
              <a:lnSpc>
                <a:spcPct val="100000"/>
              </a:lnSpc>
              <a:spcBef>
                <a:spcPts val="1200"/>
              </a:spcBef>
              <a:spcAft>
                <a:spcPts val="0"/>
              </a:spcAft>
              <a:buClr>
                <a:schemeClr val="dk1"/>
              </a:buClr>
              <a:buSzPts val="1100"/>
              <a:buFont typeface="Arial"/>
              <a:buNone/>
            </a:pPr>
            <a:r>
              <a:rPr lang="en" sz="1400">
                <a:solidFill>
                  <a:schemeClr val="dk1"/>
                </a:solidFill>
                <a:latin typeface="Proxima Nova"/>
                <a:ea typeface="Proxima Nova"/>
                <a:cs typeface="Proxima Nova"/>
                <a:sym typeface="Proxima Nova"/>
              </a:rPr>
              <a:t>Megan Wood, Director, Professional Learning</a:t>
            </a:r>
            <a:endParaRPr sz="1400">
              <a:solidFill>
                <a:schemeClr val="dk1"/>
              </a:solidFill>
              <a:latin typeface="Proxima Nova"/>
              <a:ea typeface="Proxima Nova"/>
              <a:cs typeface="Proxima Nova"/>
              <a:sym typeface="Proxima Nova"/>
            </a:endParaRPr>
          </a:p>
          <a:p>
            <a:pPr marL="0" lvl="0" indent="0" algn="ctr" rtl="0">
              <a:lnSpc>
                <a:spcPct val="100000"/>
              </a:lnSpc>
              <a:spcBef>
                <a:spcPts val="1200"/>
              </a:spcBef>
              <a:spcAft>
                <a:spcPts val="1200"/>
              </a:spcAft>
              <a:buClr>
                <a:schemeClr val="dk1"/>
              </a:buClr>
              <a:buSzPts val="1100"/>
              <a:buFont typeface="Arial"/>
              <a:buNone/>
            </a:pPr>
            <a:r>
              <a:rPr lang="en" sz="1400">
                <a:solidFill>
                  <a:schemeClr val="dk1"/>
                </a:solidFill>
                <a:latin typeface="Proxima Nova"/>
                <a:ea typeface="Proxima Nova"/>
                <a:cs typeface="Proxima Nova"/>
                <a:sym typeface="Proxima Nova"/>
              </a:rPr>
              <a:t>Tony Borash, Assistant Director, Professional Learning</a:t>
            </a:r>
            <a:endParaRPr sz="3100">
              <a:latin typeface="Proxima Nova"/>
              <a:ea typeface="Proxima Nova"/>
              <a:cs typeface="Proxima Nova"/>
              <a:sym typeface="Proxima Nova"/>
            </a:endParaRPr>
          </a:p>
        </p:txBody>
      </p:sp>
      <p:sp>
        <p:nvSpPr>
          <p:cNvPr id="358" name="Google Shape;358;p33"/>
          <p:cNvSpPr txBox="1">
            <a:spLocks noGrp="1"/>
          </p:cNvSpPr>
          <p:nvPr>
            <p:ph type="subTitle" idx="4294967295"/>
          </p:nvPr>
        </p:nvSpPr>
        <p:spPr>
          <a:xfrm>
            <a:off x="690000" y="4022700"/>
            <a:ext cx="7764000" cy="763500"/>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1200"/>
              </a:spcAft>
              <a:buClr>
                <a:schemeClr val="dk1"/>
              </a:buClr>
              <a:buSzPts val="1100"/>
              <a:buFont typeface="Arial"/>
              <a:buNone/>
            </a:pPr>
            <a:r>
              <a:rPr lang="en" sz="3600" b="1">
                <a:solidFill>
                  <a:schemeClr val="lt1"/>
                </a:solidFill>
                <a:latin typeface="Proxima Nova"/>
                <a:ea typeface="Proxima Nova"/>
                <a:cs typeface="Proxima Nova"/>
                <a:sym typeface="Proxima Nova"/>
              </a:rPr>
              <a:t>“We will know every student.”</a:t>
            </a:r>
            <a:endParaRPr sz="3600" b="1">
              <a:solidFill>
                <a:schemeClr val="lt1"/>
              </a:solidFill>
              <a:latin typeface="Proxima Nova"/>
              <a:ea typeface="Proxima Nova"/>
              <a:cs typeface="Proxima Nova"/>
              <a:sym typeface="Proxima Nova"/>
            </a:endParaRPr>
          </a:p>
        </p:txBody>
      </p:sp>
      <p:pic>
        <p:nvPicPr>
          <p:cNvPr id="359" name="Google Shape;359;p33"/>
          <p:cNvPicPr preferRelativeResize="0"/>
          <p:nvPr/>
        </p:nvPicPr>
        <p:blipFill>
          <a:blip r:embed="rId3">
            <a:alphaModFix/>
          </a:blip>
          <a:stretch>
            <a:fillRect/>
          </a:stretch>
        </p:blipFill>
        <p:spPr>
          <a:xfrm>
            <a:off x="4023413" y="165865"/>
            <a:ext cx="1026676" cy="514250"/>
          </a:xfrm>
          <a:prstGeom prst="rect">
            <a:avLst/>
          </a:prstGeom>
          <a:noFill/>
          <a:ln>
            <a:noFill/>
          </a:ln>
        </p:spPr>
      </p:pic>
      <p:grpSp>
        <p:nvGrpSpPr>
          <p:cNvPr id="360" name="Google Shape;360;p33"/>
          <p:cNvGrpSpPr/>
          <p:nvPr/>
        </p:nvGrpSpPr>
        <p:grpSpPr>
          <a:xfrm>
            <a:off x="-5025" y="4977212"/>
            <a:ext cx="9148920" cy="191245"/>
            <a:chOff x="-5025" y="5032775"/>
            <a:chExt cx="9148920" cy="110700"/>
          </a:xfrm>
        </p:grpSpPr>
        <p:sp>
          <p:nvSpPr>
            <p:cNvPr id="361" name="Google Shape;361;p33"/>
            <p:cNvSpPr/>
            <p:nvPr/>
          </p:nvSpPr>
          <p:spPr>
            <a:xfrm>
              <a:off x="-5025" y="5032775"/>
              <a:ext cx="1829700" cy="110700"/>
            </a:xfrm>
            <a:prstGeom prst="rect">
              <a:avLst/>
            </a:prstGeom>
            <a:solidFill>
              <a:srgbClr val="1A479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Barlow"/>
                <a:ea typeface="Barlow"/>
                <a:cs typeface="Barlow"/>
                <a:sym typeface="Barlow"/>
              </a:endParaRPr>
            </a:p>
          </p:txBody>
        </p:sp>
        <p:sp>
          <p:nvSpPr>
            <p:cNvPr id="362" name="Google Shape;362;p33"/>
            <p:cNvSpPr/>
            <p:nvPr/>
          </p:nvSpPr>
          <p:spPr>
            <a:xfrm>
              <a:off x="1824780" y="5032775"/>
              <a:ext cx="1829700" cy="110700"/>
            </a:xfrm>
            <a:prstGeom prst="rect">
              <a:avLst/>
            </a:prstGeom>
            <a:solidFill>
              <a:srgbClr val="6994D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Barlow"/>
                <a:ea typeface="Barlow"/>
                <a:cs typeface="Barlow"/>
                <a:sym typeface="Barlow"/>
              </a:endParaRPr>
            </a:p>
          </p:txBody>
        </p:sp>
        <p:sp>
          <p:nvSpPr>
            <p:cNvPr id="363" name="Google Shape;363;p33"/>
            <p:cNvSpPr/>
            <p:nvPr/>
          </p:nvSpPr>
          <p:spPr>
            <a:xfrm>
              <a:off x="3654585" y="5032775"/>
              <a:ext cx="1829700" cy="110700"/>
            </a:xfrm>
            <a:prstGeom prst="rect">
              <a:avLst/>
            </a:prstGeom>
            <a:solidFill>
              <a:srgbClr val="0C8A4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Barlow"/>
                <a:ea typeface="Barlow"/>
                <a:cs typeface="Barlow"/>
                <a:sym typeface="Barlow"/>
              </a:endParaRPr>
            </a:p>
          </p:txBody>
        </p:sp>
        <p:sp>
          <p:nvSpPr>
            <p:cNvPr id="364" name="Google Shape;364;p33"/>
            <p:cNvSpPr/>
            <p:nvPr/>
          </p:nvSpPr>
          <p:spPr>
            <a:xfrm>
              <a:off x="5484390" y="5032775"/>
              <a:ext cx="1829700" cy="110700"/>
            </a:xfrm>
            <a:prstGeom prst="rect">
              <a:avLst/>
            </a:prstGeom>
            <a:solidFill>
              <a:srgbClr val="94DB6A"/>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Barlow"/>
                <a:ea typeface="Barlow"/>
                <a:cs typeface="Barlow"/>
                <a:sym typeface="Barlow"/>
              </a:endParaRPr>
            </a:p>
          </p:txBody>
        </p:sp>
        <p:sp>
          <p:nvSpPr>
            <p:cNvPr id="365" name="Google Shape;365;p33"/>
            <p:cNvSpPr/>
            <p:nvPr/>
          </p:nvSpPr>
          <p:spPr>
            <a:xfrm>
              <a:off x="7314195" y="5032775"/>
              <a:ext cx="1829700" cy="110700"/>
            </a:xfrm>
            <a:prstGeom prst="rect">
              <a:avLst/>
            </a:prstGeom>
            <a:solidFill>
              <a:srgbClr val="FAA63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Barlow"/>
                <a:ea typeface="Barlow"/>
                <a:cs typeface="Barlow"/>
                <a:sym typeface="Barlow"/>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Strategic Plan: Learning for All</a:t>
            </a:r>
            <a:endParaRPr/>
          </a:p>
        </p:txBody>
      </p:sp>
      <p:sp>
        <p:nvSpPr>
          <p:cNvPr id="231" name="Google Shape;231;p24"/>
          <p:cNvSpPr txBox="1"/>
          <p:nvPr/>
        </p:nvSpPr>
        <p:spPr>
          <a:xfrm>
            <a:off x="311700" y="1088075"/>
            <a:ext cx="4520100" cy="104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a:solidFill>
                  <a:srgbClr val="023E8A"/>
                </a:solidFill>
                <a:latin typeface="Barlow ExtraBold"/>
                <a:ea typeface="Barlow ExtraBold"/>
                <a:cs typeface="Barlow ExtraBold"/>
                <a:sym typeface="Barlow ExtraBold"/>
              </a:rPr>
              <a:t>VISION</a:t>
            </a:r>
            <a:endParaRPr sz="2000">
              <a:solidFill>
                <a:srgbClr val="023E8A"/>
              </a:solidFill>
              <a:latin typeface="Barlow ExtraBold"/>
              <a:ea typeface="Barlow ExtraBold"/>
              <a:cs typeface="Barlow ExtraBold"/>
              <a:sym typeface="Barlow ExtraBold"/>
            </a:endParaRPr>
          </a:p>
          <a:p>
            <a:pPr marL="0" lvl="0" indent="0" algn="l" rtl="0">
              <a:spcBef>
                <a:spcPts val="0"/>
              </a:spcBef>
              <a:spcAft>
                <a:spcPts val="0"/>
              </a:spcAft>
              <a:buNone/>
            </a:pPr>
            <a:r>
              <a:rPr lang="en" sz="1300">
                <a:solidFill>
                  <a:schemeClr val="dk2"/>
                </a:solidFill>
                <a:latin typeface="Proxima Nova"/>
                <a:ea typeface="Proxima Nova"/>
                <a:cs typeface="Proxima Nova"/>
                <a:sym typeface="Proxima Nova"/>
              </a:rPr>
              <a:t>Our learners are engaged in authentic, challenging, and relevant learning experiences, becoming lifelong contributors and leaders in our dynamic and diverse society.</a:t>
            </a:r>
            <a:endParaRPr>
              <a:solidFill>
                <a:schemeClr val="dk2"/>
              </a:solidFill>
              <a:latin typeface="Proxima Nova"/>
              <a:ea typeface="Proxima Nova"/>
              <a:cs typeface="Proxima Nova"/>
              <a:sym typeface="Proxima Nova"/>
            </a:endParaRPr>
          </a:p>
        </p:txBody>
      </p:sp>
      <p:sp>
        <p:nvSpPr>
          <p:cNvPr id="232" name="Google Shape;232;p24"/>
          <p:cNvSpPr txBox="1"/>
          <p:nvPr/>
        </p:nvSpPr>
        <p:spPr>
          <a:xfrm>
            <a:off x="311700" y="2279075"/>
            <a:ext cx="4520100" cy="1964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a:solidFill>
                  <a:srgbClr val="023E8A"/>
                </a:solidFill>
                <a:latin typeface="Barlow ExtraBold"/>
                <a:ea typeface="Barlow ExtraBold"/>
                <a:cs typeface="Barlow ExtraBold"/>
                <a:sym typeface="Barlow ExtraBold"/>
              </a:rPr>
              <a:t>MISSION</a:t>
            </a:r>
            <a:endParaRPr sz="2000">
              <a:solidFill>
                <a:srgbClr val="023E8A"/>
              </a:solidFill>
              <a:latin typeface="Barlow ExtraBold"/>
              <a:ea typeface="Barlow ExtraBold"/>
              <a:cs typeface="Barlow ExtraBold"/>
              <a:sym typeface="Barlow ExtraBold"/>
            </a:endParaRPr>
          </a:p>
          <a:p>
            <a:pPr marL="0" lvl="0" indent="0" algn="l" rtl="0">
              <a:spcBef>
                <a:spcPts val="0"/>
              </a:spcBef>
              <a:spcAft>
                <a:spcPts val="0"/>
              </a:spcAft>
              <a:buNone/>
            </a:pPr>
            <a:r>
              <a:rPr lang="en" sz="1300">
                <a:solidFill>
                  <a:schemeClr val="dk2"/>
                </a:solidFill>
                <a:latin typeface="Proxima Nova"/>
                <a:ea typeface="Proxima Nova"/>
                <a:cs typeface="Proxima Nova"/>
                <a:sym typeface="Proxima Nova"/>
              </a:rPr>
              <a:t>Working together as a team, we will end the predictive value of race, class, gender, and special capacities for our children’s success through high-quality teaching and learning for all. We seek to build relationships with families and communities to ensure that every student succeeds.</a:t>
            </a:r>
            <a:endParaRPr sz="1300">
              <a:solidFill>
                <a:schemeClr val="dk2"/>
              </a:solidFill>
              <a:latin typeface="Proxima Nova"/>
              <a:ea typeface="Proxima Nova"/>
              <a:cs typeface="Proxima Nova"/>
              <a:sym typeface="Proxima Nova"/>
            </a:endParaRPr>
          </a:p>
          <a:p>
            <a:pPr marL="0" lvl="0" indent="0" algn="l" rtl="0">
              <a:spcBef>
                <a:spcPts val="0"/>
              </a:spcBef>
              <a:spcAft>
                <a:spcPts val="0"/>
              </a:spcAft>
              <a:buNone/>
            </a:pPr>
            <a:endParaRPr sz="1300">
              <a:solidFill>
                <a:schemeClr val="dk2"/>
              </a:solidFill>
              <a:latin typeface="Proxima Nova"/>
              <a:ea typeface="Proxima Nova"/>
              <a:cs typeface="Proxima Nova"/>
              <a:sym typeface="Proxima Nova"/>
            </a:endParaRPr>
          </a:p>
          <a:p>
            <a:pPr marL="0" lvl="0" indent="0" algn="l" rtl="0">
              <a:spcBef>
                <a:spcPts val="0"/>
              </a:spcBef>
              <a:spcAft>
                <a:spcPts val="0"/>
              </a:spcAft>
              <a:buNone/>
            </a:pPr>
            <a:r>
              <a:rPr lang="en" sz="1300" b="1">
                <a:solidFill>
                  <a:srgbClr val="023E8A"/>
                </a:solidFill>
                <a:latin typeface="Proxima Nova"/>
                <a:ea typeface="Proxima Nova"/>
                <a:cs typeface="Proxima Nova"/>
                <a:sym typeface="Proxima Nova"/>
              </a:rPr>
              <a:t>We will know every student.</a:t>
            </a:r>
            <a:endParaRPr sz="1300" b="1">
              <a:solidFill>
                <a:srgbClr val="023E8A"/>
              </a:solidFill>
              <a:latin typeface="Proxima Nova"/>
              <a:ea typeface="Proxima Nova"/>
              <a:cs typeface="Proxima Nova"/>
              <a:sym typeface="Proxima Nova"/>
            </a:endParaRPr>
          </a:p>
        </p:txBody>
      </p:sp>
      <p:grpSp>
        <p:nvGrpSpPr>
          <p:cNvPr id="233" name="Google Shape;233;p24"/>
          <p:cNvGrpSpPr/>
          <p:nvPr/>
        </p:nvGrpSpPr>
        <p:grpSpPr>
          <a:xfrm>
            <a:off x="5331450" y="499525"/>
            <a:ext cx="3244500" cy="4184100"/>
            <a:chOff x="5331450" y="499525"/>
            <a:chExt cx="3244500" cy="4184100"/>
          </a:xfrm>
        </p:grpSpPr>
        <p:sp>
          <p:nvSpPr>
            <p:cNvPr id="234" name="Google Shape;234;p24"/>
            <p:cNvSpPr/>
            <p:nvPr/>
          </p:nvSpPr>
          <p:spPr>
            <a:xfrm>
              <a:off x="5331450" y="499525"/>
              <a:ext cx="3244500" cy="4184100"/>
            </a:xfrm>
            <a:prstGeom prst="roundRect">
              <a:avLst>
                <a:gd name="adj" fmla="val 16667"/>
              </a:avLst>
            </a:prstGeom>
            <a:solidFill>
              <a:srgbClr val="E7FB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solidFill>
                    <a:srgbClr val="023E8A"/>
                  </a:solidFill>
                  <a:latin typeface="Barlow ExtraBold"/>
                  <a:ea typeface="Barlow ExtraBold"/>
                  <a:cs typeface="Barlow ExtraBold"/>
                  <a:sym typeface="Barlow ExtraBold"/>
                </a:rPr>
                <a:t>VALUES</a:t>
              </a:r>
              <a:endParaRPr sz="1800">
                <a:solidFill>
                  <a:srgbClr val="023E8A"/>
                </a:solidFill>
                <a:latin typeface="Barlow ExtraBold"/>
                <a:ea typeface="Barlow ExtraBold"/>
                <a:cs typeface="Barlow ExtraBold"/>
                <a:sym typeface="Barlow ExtraBold"/>
              </a:endParaRPr>
            </a:p>
            <a:p>
              <a:pPr marL="0" lvl="0" indent="0" algn="ctr" rtl="0">
                <a:spcBef>
                  <a:spcPts val="0"/>
                </a:spcBef>
                <a:spcAft>
                  <a:spcPts val="0"/>
                </a:spcAft>
                <a:buNone/>
              </a:pPr>
              <a:endParaRPr>
                <a:solidFill>
                  <a:schemeClr val="dk2"/>
                </a:solidFill>
                <a:latin typeface="Barlow"/>
                <a:ea typeface="Barlow"/>
                <a:cs typeface="Barlow"/>
                <a:sym typeface="Barlow"/>
              </a:endParaRPr>
            </a:p>
            <a:p>
              <a:pPr marL="0" lvl="0" indent="0" algn="ctr" rtl="0">
                <a:spcBef>
                  <a:spcPts val="0"/>
                </a:spcBef>
                <a:spcAft>
                  <a:spcPts val="0"/>
                </a:spcAft>
                <a:buClr>
                  <a:schemeClr val="dk1"/>
                </a:buClr>
                <a:buSzPts val="1100"/>
                <a:buFont typeface="Arial"/>
                <a:buNone/>
              </a:pPr>
              <a:r>
                <a:rPr lang="en" sz="1200">
                  <a:solidFill>
                    <a:schemeClr val="dk2"/>
                  </a:solidFill>
                  <a:latin typeface="Barlow"/>
                  <a:ea typeface="Barlow"/>
                  <a:cs typeface="Barlow"/>
                  <a:sym typeface="Barlow"/>
                </a:rPr>
                <a:t>Equity</a:t>
              </a:r>
              <a:endParaRPr sz="1200">
                <a:solidFill>
                  <a:schemeClr val="dk2"/>
                </a:solidFill>
                <a:latin typeface="Barlow"/>
                <a:ea typeface="Barlow"/>
                <a:cs typeface="Barlow"/>
                <a:sym typeface="Barlow"/>
              </a:endParaRPr>
            </a:p>
            <a:p>
              <a:pPr marL="0" lvl="0" indent="0" algn="ctr" rtl="0">
                <a:spcBef>
                  <a:spcPts val="0"/>
                </a:spcBef>
                <a:spcAft>
                  <a:spcPts val="0"/>
                </a:spcAft>
                <a:buClr>
                  <a:schemeClr val="dk1"/>
                </a:buClr>
                <a:buSzPts val="1100"/>
                <a:buFont typeface="Arial"/>
                <a:buNone/>
              </a:pPr>
              <a:r>
                <a:rPr lang="en" sz="1200">
                  <a:solidFill>
                    <a:schemeClr val="dk2"/>
                  </a:solidFill>
                  <a:latin typeface="Barlow"/>
                  <a:ea typeface="Barlow"/>
                  <a:cs typeface="Barlow"/>
                  <a:sym typeface="Barlow"/>
                </a:rPr>
                <a:t>Excellence</a:t>
              </a:r>
              <a:endParaRPr sz="1200">
                <a:solidFill>
                  <a:schemeClr val="dk2"/>
                </a:solidFill>
                <a:latin typeface="Barlow"/>
                <a:ea typeface="Barlow"/>
                <a:cs typeface="Barlow"/>
                <a:sym typeface="Barlow"/>
              </a:endParaRPr>
            </a:p>
            <a:p>
              <a:pPr marL="0" lvl="0" indent="0" algn="ctr" rtl="0">
                <a:spcBef>
                  <a:spcPts val="0"/>
                </a:spcBef>
                <a:spcAft>
                  <a:spcPts val="0"/>
                </a:spcAft>
                <a:buClr>
                  <a:schemeClr val="dk1"/>
                </a:buClr>
                <a:buSzPts val="1100"/>
                <a:buFont typeface="Arial"/>
                <a:buNone/>
              </a:pPr>
              <a:r>
                <a:rPr lang="en" sz="1200">
                  <a:solidFill>
                    <a:schemeClr val="dk2"/>
                  </a:solidFill>
                  <a:latin typeface="Barlow"/>
                  <a:ea typeface="Barlow"/>
                  <a:cs typeface="Barlow"/>
                  <a:sym typeface="Barlow"/>
                </a:rPr>
                <a:t>Family and Community</a:t>
              </a:r>
              <a:endParaRPr sz="1200">
                <a:solidFill>
                  <a:schemeClr val="dk2"/>
                </a:solidFill>
                <a:latin typeface="Barlow"/>
                <a:ea typeface="Barlow"/>
                <a:cs typeface="Barlow"/>
                <a:sym typeface="Barlow"/>
              </a:endParaRPr>
            </a:p>
            <a:p>
              <a:pPr marL="0" lvl="0" indent="0" algn="ctr" rtl="0">
                <a:spcBef>
                  <a:spcPts val="0"/>
                </a:spcBef>
                <a:spcAft>
                  <a:spcPts val="0"/>
                </a:spcAft>
                <a:buNone/>
              </a:pPr>
              <a:r>
                <a:rPr lang="en" sz="1200">
                  <a:solidFill>
                    <a:schemeClr val="dk2"/>
                  </a:solidFill>
                  <a:latin typeface="Barlow"/>
                  <a:ea typeface="Barlow"/>
                  <a:cs typeface="Barlow"/>
                  <a:sym typeface="Barlow"/>
                </a:rPr>
                <a:t>Wellness</a:t>
              </a:r>
              <a:endParaRPr sz="1200">
                <a:solidFill>
                  <a:schemeClr val="dk2"/>
                </a:solidFill>
                <a:latin typeface="Barlow"/>
                <a:ea typeface="Barlow"/>
                <a:cs typeface="Barlow"/>
                <a:sym typeface="Barlow"/>
              </a:endParaRPr>
            </a:p>
            <a:p>
              <a:pPr marL="0" lvl="0" indent="0" algn="ctr" rtl="0">
                <a:spcBef>
                  <a:spcPts val="0"/>
                </a:spcBef>
                <a:spcAft>
                  <a:spcPts val="0"/>
                </a:spcAft>
                <a:buNone/>
              </a:pPr>
              <a:endParaRPr>
                <a:solidFill>
                  <a:schemeClr val="dk2"/>
                </a:solidFill>
                <a:latin typeface="Barlow"/>
                <a:ea typeface="Barlow"/>
                <a:cs typeface="Barlow"/>
                <a:sym typeface="Barlow"/>
              </a:endParaRPr>
            </a:p>
            <a:p>
              <a:pPr marL="0" lvl="0" indent="0" algn="ctr" rtl="0">
                <a:spcBef>
                  <a:spcPts val="0"/>
                </a:spcBef>
                <a:spcAft>
                  <a:spcPts val="0"/>
                </a:spcAft>
                <a:buNone/>
              </a:pPr>
              <a:r>
                <a:rPr lang="en" sz="1800">
                  <a:solidFill>
                    <a:srgbClr val="023E8A"/>
                  </a:solidFill>
                  <a:latin typeface="Barlow ExtraBold"/>
                  <a:ea typeface="Barlow ExtraBold"/>
                  <a:cs typeface="Barlow ExtraBold"/>
                  <a:sym typeface="Barlow ExtraBold"/>
                </a:rPr>
                <a:t>GOALS</a:t>
              </a:r>
              <a:endParaRPr sz="1800">
                <a:solidFill>
                  <a:srgbClr val="023E8A"/>
                </a:solidFill>
                <a:latin typeface="Barlow ExtraBold"/>
                <a:ea typeface="Barlow ExtraBold"/>
                <a:cs typeface="Barlow ExtraBold"/>
                <a:sym typeface="Barlow ExtraBold"/>
              </a:endParaRPr>
            </a:p>
            <a:p>
              <a:pPr marL="0" lvl="0" indent="0" algn="ctr" rtl="0">
                <a:spcBef>
                  <a:spcPts val="0"/>
                </a:spcBef>
                <a:spcAft>
                  <a:spcPts val="0"/>
                </a:spcAft>
                <a:buNone/>
              </a:pPr>
              <a:endParaRPr sz="1200">
                <a:solidFill>
                  <a:schemeClr val="dk2"/>
                </a:solidFill>
                <a:latin typeface="Barlow"/>
                <a:ea typeface="Barlow"/>
                <a:cs typeface="Barlow"/>
                <a:sym typeface="Barlow"/>
              </a:endParaRPr>
            </a:p>
            <a:p>
              <a:pPr marL="0" lvl="0" indent="0" algn="ctr" rtl="0">
                <a:spcBef>
                  <a:spcPts val="0"/>
                </a:spcBef>
                <a:spcAft>
                  <a:spcPts val="0"/>
                </a:spcAft>
                <a:buNone/>
              </a:pPr>
              <a:endParaRPr sz="1200">
                <a:solidFill>
                  <a:schemeClr val="dk2"/>
                </a:solidFill>
                <a:latin typeface="Barlow"/>
                <a:ea typeface="Barlow"/>
                <a:cs typeface="Barlow"/>
                <a:sym typeface="Barlow"/>
              </a:endParaRPr>
            </a:p>
            <a:p>
              <a:pPr marL="0" lvl="0" indent="0" algn="ctr" rtl="0">
                <a:spcBef>
                  <a:spcPts val="0"/>
                </a:spcBef>
                <a:spcAft>
                  <a:spcPts val="0"/>
                </a:spcAft>
                <a:buNone/>
              </a:pPr>
              <a:r>
                <a:rPr lang="en" sz="1200">
                  <a:solidFill>
                    <a:schemeClr val="dk2"/>
                  </a:solidFill>
                  <a:latin typeface="Barlow"/>
                  <a:ea typeface="Barlow"/>
                  <a:cs typeface="Barlow"/>
                  <a:sym typeface="Barlow"/>
                </a:rPr>
                <a:t>Thriving Students</a:t>
              </a:r>
              <a:endParaRPr sz="1200">
                <a:solidFill>
                  <a:schemeClr val="dk2"/>
                </a:solidFill>
                <a:latin typeface="Barlow"/>
                <a:ea typeface="Barlow"/>
                <a:cs typeface="Barlow"/>
                <a:sym typeface="Barlow"/>
              </a:endParaRPr>
            </a:p>
            <a:p>
              <a:pPr marL="0" lvl="0" indent="0" algn="ctr" rtl="0">
                <a:spcBef>
                  <a:spcPts val="0"/>
                </a:spcBef>
                <a:spcAft>
                  <a:spcPts val="0"/>
                </a:spcAft>
                <a:buNone/>
              </a:pPr>
              <a:endParaRPr sz="1200">
                <a:solidFill>
                  <a:schemeClr val="dk2"/>
                </a:solidFill>
                <a:latin typeface="Barlow"/>
                <a:ea typeface="Barlow"/>
                <a:cs typeface="Barlow"/>
                <a:sym typeface="Barlow"/>
              </a:endParaRPr>
            </a:p>
            <a:p>
              <a:pPr marL="0" lvl="0" indent="0" algn="ctr" rtl="0">
                <a:spcBef>
                  <a:spcPts val="0"/>
                </a:spcBef>
                <a:spcAft>
                  <a:spcPts val="0"/>
                </a:spcAft>
                <a:buNone/>
              </a:pPr>
              <a:endParaRPr sz="1200">
                <a:solidFill>
                  <a:schemeClr val="dk2"/>
                </a:solidFill>
                <a:latin typeface="Barlow"/>
                <a:ea typeface="Barlow"/>
                <a:cs typeface="Barlow"/>
                <a:sym typeface="Barlow"/>
              </a:endParaRPr>
            </a:p>
            <a:p>
              <a:pPr marL="0" lvl="0" indent="0" algn="ctr" rtl="0">
                <a:spcBef>
                  <a:spcPts val="0"/>
                </a:spcBef>
                <a:spcAft>
                  <a:spcPts val="0"/>
                </a:spcAft>
                <a:buNone/>
              </a:pPr>
              <a:r>
                <a:rPr lang="en" sz="1200">
                  <a:solidFill>
                    <a:schemeClr val="dk2"/>
                  </a:solidFill>
                  <a:latin typeface="Barlow"/>
                  <a:ea typeface="Barlow"/>
                  <a:cs typeface="Barlow"/>
                  <a:sym typeface="Barlow"/>
                </a:rPr>
                <a:t>Affirming and Empowering Communities</a:t>
              </a:r>
              <a:endParaRPr sz="1200">
                <a:solidFill>
                  <a:schemeClr val="dk2"/>
                </a:solidFill>
                <a:latin typeface="Barlow"/>
                <a:ea typeface="Barlow"/>
                <a:cs typeface="Barlow"/>
                <a:sym typeface="Barlow"/>
              </a:endParaRPr>
            </a:p>
            <a:p>
              <a:pPr marL="0" lvl="0" indent="0" algn="ctr" rtl="0">
                <a:spcBef>
                  <a:spcPts val="0"/>
                </a:spcBef>
                <a:spcAft>
                  <a:spcPts val="0"/>
                </a:spcAft>
                <a:buNone/>
              </a:pPr>
              <a:endParaRPr sz="1200">
                <a:solidFill>
                  <a:schemeClr val="dk2"/>
                </a:solidFill>
                <a:latin typeface="Barlow"/>
                <a:ea typeface="Barlow"/>
                <a:cs typeface="Barlow"/>
                <a:sym typeface="Barlow"/>
              </a:endParaRPr>
            </a:p>
            <a:p>
              <a:pPr marL="0" lvl="0" indent="0" algn="ctr" rtl="0">
                <a:spcBef>
                  <a:spcPts val="0"/>
                </a:spcBef>
                <a:spcAft>
                  <a:spcPts val="0"/>
                </a:spcAft>
                <a:buNone/>
              </a:pPr>
              <a:endParaRPr sz="1200">
                <a:solidFill>
                  <a:schemeClr val="dk2"/>
                </a:solidFill>
                <a:latin typeface="Barlow"/>
                <a:ea typeface="Barlow"/>
                <a:cs typeface="Barlow"/>
                <a:sym typeface="Barlow"/>
              </a:endParaRPr>
            </a:p>
            <a:p>
              <a:pPr marL="0" lvl="0" indent="0" algn="ctr" rtl="0">
                <a:spcBef>
                  <a:spcPts val="0"/>
                </a:spcBef>
                <a:spcAft>
                  <a:spcPts val="0"/>
                </a:spcAft>
                <a:buNone/>
              </a:pPr>
              <a:r>
                <a:rPr lang="en" sz="1200">
                  <a:solidFill>
                    <a:schemeClr val="dk2"/>
                  </a:solidFill>
                  <a:latin typeface="Barlow"/>
                  <a:ea typeface="Barlow"/>
                  <a:cs typeface="Barlow"/>
                  <a:sym typeface="Barlow"/>
                </a:rPr>
                <a:t>Equitable, Transformative Resources</a:t>
              </a:r>
              <a:endParaRPr sz="1200">
                <a:solidFill>
                  <a:schemeClr val="dk2"/>
                </a:solidFill>
                <a:latin typeface="Barlow"/>
                <a:ea typeface="Barlow"/>
                <a:cs typeface="Barlow"/>
                <a:sym typeface="Barlow"/>
              </a:endParaRPr>
            </a:p>
          </p:txBody>
        </p:sp>
        <p:pic>
          <p:nvPicPr>
            <p:cNvPr id="235" name="Google Shape;235;p24"/>
            <p:cNvPicPr preferRelativeResize="0"/>
            <p:nvPr/>
          </p:nvPicPr>
          <p:blipFill>
            <a:blip r:embed="rId3">
              <a:alphaModFix/>
            </a:blip>
            <a:stretch>
              <a:fillRect/>
            </a:stretch>
          </p:blipFill>
          <p:spPr>
            <a:xfrm>
              <a:off x="6818727" y="2685642"/>
              <a:ext cx="269949" cy="269949"/>
            </a:xfrm>
            <a:prstGeom prst="rect">
              <a:avLst/>
            </a:prstGeom>
            <a:noFill/>
            <a:ln>
              <a:noFill/>
            </a:ln>
          </p:spPr>
        </p:pic>
        <p:pic>
          <p:nvPicPr>
            <p:cNvPr id="236" name="Google Shape;236;p24"/>
            <p:cNvPicPr preferRelativeResize="0"/>
            <p:nvPr/>
          </p:nvPicPr>
          <p:blipFill>
            <a:blip r:embed="rId4">
              <a:alphaModFix/>
            </a:blip>
            <a:stretch>
              <a:fillRect/>
            </a:stretch>
          </p:blipFill>
          <p:spPr>
            <a:xfrm>
              <a:off x="6818725" y="3244200"/>
              <a:ext cx="269951" cy="269951"/>
            </a:xfrm>
            <a:prstGeom prst="rect">
              <a:avLst/>
            </a:prstGeom>
            <a:noFill/>
            <a:ln>
              <a:noFill/>
            </a:ln>
          </p:spPr>
        </p:pic>
        <p:pic>
          <p:nvPicPr>
            <p:cNvPr id="237" name="Google Shape;237;p24"/>
            <p:cNvPicPr preferRelativeResize="0"/>
            <p:nvPr/>
          </p:nvPicPr>
          <p:blipFill>
            <a:blip r:embed="rId5">
              <a:alphaModFix/>
            </a:blip>
            <a:stretch>
              <a:fillRect/>
            </a:stretch>
          </p:blipFill>
          <p:spPr>
            <a:xfrm>
              <a:off x="6818724" y="3787922"/>
              <a:ext cx="269950" cy="269950"/>
            </a:xfrm>
            <a:prstGeom prst="rect">
              <a:avLst/>
            </a:prstGeom>
            <a:noFill/>
            <a:ln>
              <a:noFill/>
            </a:ln>
          </p:spPr>
        </p:pic>
      </p:grpSp>
      <p:grpSp>
        <p:nvGrpSpPr>
          <p:cNvPr id="238" name="Google Shape;238;p24"/>
          <p:cNvGrpSpPr/>
          <p:nvPr/>
        </p:nvGrpSpPr>
        <p:grpSpPr>
          <a:xfrm>
            <a:off x="-5025" y="4977212"/>
            <a:ext cx="9148920" cy="191245"/>
            <a:chOff x="-5025" y="5032775"/>
            <a:chExt cx="9148920" cy="110700"/>
          </a:xfrm>
        </p:grpSpPr>
        <p:sp>
          <p:nvSpPr>
            <p:cNvPr id="239" name="Google Shape;239;p24"/>
            <p:cNvSpPr/>
            <p:nvPr/>
          </p:nvSpPr>
          <p:spPr>
            <a:xfrm>
              <a:off x="-5025" y="5032775"/>
              <a:ext cx="1829700" cy="110700"/>
            </a:xfrm>
            <a:prstGeom prst="rect">
              <a:avLst/>
            </a:prstGeom>
            <a:solidFill>
              <a:srgbClr val="1A479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Barlow"/>
                <a:ea typeface="Barlow"/>
                <a:cs typeface="Barlow"/>
                <a:sym typeface="Barlow"/>
              </a:endParaRPr>
            </a:p>
          </p:txBody>
        </p:sp>
        <p:sp>
          <p:nvSpPr>
            <p:cNvPr id="240" name="Google Shape;240;p24"/>
            <p:cNvSpPr/>
            <p:nvPr/>
          </p:nvSpPr>
          <p:spPr>
            <a:xfrm>
              <a:off x="1824780" y="5032775"/>
              <a:ext cx="1829700" cy="110700"/>
            </a:xfrm>
            <a:prstGeom prst="rect">
              <a:avLst/>
            </a:prstGeom>
            <a:solidFill>
              <a:srgbClr val="6994D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Barlow"/>
                <a:ea typeface="Barlow"/>
                <a:cs typeface="Barlow"/>
                <a:sym typeface="Barlow"/>
              </a:endParaRPr>
            </a:p>
          </p:txBody>
        </p:sp>
        <p:sp>
          <p:nvSpPr>
            <p:cNvPr id="241" name="Google Shape;241;p24"/>
            <p:cNvSpPr/>
            <p:nvPr/>
          </p:nvSpPr>
          <p:spPr>
            <a:xfrm>
              <a:off x="3654585" y="5032775"/>
              <a:ext cx="1829700" cy="110700"/>
            </a:xfrm>
            <a:prstGeom prst="rect">
              <a:avLst/>
            </a:prstGeom>
            <a:solidFill>
              <a:srgbClr val="0C8A4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Barlow"/>
                <a:ea typeface="Barlow"/>
                <a:cs typeface="Barlow"/>
                <a:sym typeface="Barlow"/>
              </a:endParaRPr>
            </a:p>
          </p:txBody>
        </p:sp>
        <p:sp>
          <p:nvSpPr>
            <p:cNvPr id="242" name="Google Shape;242;p24"/>
            <p:cNvSpPr/>
            <p:nvPr/>
          </p:nvSpPr>
          <p:spPr>
            <a:xfrm>
              <a:off x="5484390" y="5032775"/>
              <a:ext cx="1829700" cy="110700"/>
            </a:xfrm>
            <a:prstGeom prst="rect">
              <a:avLst/>
            </a:prstGeom>
            <a:solidFill>
              <a:srgbClr val="94DB6A"/>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Barlow"/>
                <a:ea typeface="Barlow"/>
                <a:cs typeface="Barlow"/>
                <a:sym typeface="Barlow"/>
              </a:endParaRPr>
            </a:p>
          </p:txBody>
        </p:sp>
        <p:sp>
          <p:nvSpPr>
            <p:cNvPr id="243" name="Google Shape;243;p24"/>
            <p:cNvSpPr/>
            <p:nvPr/>
          </p:nvSpPr>
          <p:spPr>
            <a:xfrm>
              <a:off x="7314195" y="5032775"/>
              <a:ext cx="1829700" cy="110700"/>
            </a:xfrm>
            <a:prstGeom prst="rect">
              <a:avLst/>
            </a:prstGeom>
            <a:solidFill>
              <a:srgbClr val="FAA63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Barlow"/>
                <a:ea typeface="Barlow"/>
                <a:cs typeface="Barlow"/>
                <a:sym typeface="Barlow"/>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25"/>
          <p:cNvSpPr txBox="1">
            <a:spLocks noGrp="1"/>
          </p:cNvSpPr>
          <p:nvPr>
            <p:ph type="title"/>
          </p:nvPr>
        </p:nvSpPr>
        <p:spPr>
          <a:xfrm>
            <a:off x="311700" y="130150"/>
            <a:ext cx="8520600" cy="887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a:t>LEARNING FOR ALL</a:t>
            </a:r>
            <a:endParaRPr/>
          </a:p>
          <a:p>
            <a:pPr marL="0" lvl="0" indent="0" algn="ctr" rtl="0">
              <a:spcBef>
                <a:spcPts val="0"/>
              </a:spcBef>
              <a:spcAft>
                <a:spcPts val="0"/>
              </a:spcAft>
              <a:buNone/>
            </a:pPr>
            <a:r>
              <a:rPr lang="en" b="0"/>
              <a:t>Our Goals</a:t>
            </a:r>
            <a:endParaRPr b="0"/>
          </a:p>
        </p:txBody>
      </p:sp>
      <p:grpSp>
        <p:nvGrpSpPr>
          <p:cNvPr id="249" name="Google Shape;249;p25"/>
          <p:cNvGrpSpPr/>
          <p:nvPr/>
        </p:nvGrpSpPr>
        <p:grpSpPr>
          <a:xfrm>
            <a:off x="-5025" y="4977212"/>
            <a:ext cx="9148920" cy="191245"/>
            <a:chOff x="-5025" y="5032775"/>
            <a:chExt cx="9148920" cy="110700"/>
          </a:xfrm>
        </p:grpSpPr>
        <p:sp>
          <p:nvSpPr>
            <p:cNvPr id="250" name="Google Shape;250;p25"/>
            <p:cNvSpPr/>
            <p:nvPr/>
          </p:nvSpPr>
          <p:spPr>
            <a:xfrm>
              <a:off x="-5025" y="5032775"/>
              <a:ext cx="1829700" cy="110700"/>
            </a:xfrm>
            <a:prstGeom prst="rect">
              <a:avLst/>
            </a:prstGeom>
            <a:solidFill>
              <a:srgbClr val="1A479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Barlow"/>
                <a:ea typeface="Barlow"/>
                <a:cs typeface="Barlow"/>
                <a:sym typeface="Barlow"/>
              </a:endParaRPr>
            </a:p>
          </p:txBody>
        </p:sp>
        <p:sp>
          <p:nvSpPr>
            <p:cNvPr id="251" name="Google Shape;251;p25"/>
            <p:cNvSpPr/>
            <p:nvPr/>
          </p:nvSpPr>
          <p:spPr>
            <a:xfrm>
              <a:off x="1824780" y="5032775"/>
              <a:ext cx="1829700" cy="110700"/>
            </a:xfrm>
            <a:prstGeom prst="rect">
              <a:avLst/>
            </a:prstGeom>
            <a:solidFill>
              <a:srgbClr val="6994D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Barlow"/>
                <a:ea typeface="Barlow"/>
                <a:cs typeface="Barlow"/>
                <a:sym typeface="Barlow"/>
              </a:endParaRPr>
            </a:p>
          </p:txBody>
        </p:sp>
        <p:sp>
          <p:nvSpPr>
            <p:cNvPr id="252" name="Google Shape;252;p25"/>
            <p:cNvSpPr/>
            <p:nvPr/>
          </p:nvSpPr>
          <p:spPr>
            <a:xfrm>
              <a:off x="3654585" y="5032775"/>
              <a:ext cx="1829700" cy="110700"/>
            </a:xfrm>
            <a:prstGeom prst="rect">
              <a:avLst/>
            </a:prstGeom>
            <a:solidFill>
              <a:srgbClr val="0C8A4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Barlow"/>
                <a:ea typeface="Barlow"/>
                <a:cs typeface="Barlow"/>
                <a:sym typeface="Barlow"/>
              </a:endParaRPr>
            </a:p>
          </p:txBody>
        </p:sp>
        <p:sp>
          <p:nvSpPr>
            <p:cNvPr id="253" name="Google Shape;253;p25"/>
            <p:cNvSpPr/>
            <p:nvPr/>
          </p:nvSpPr>
          <p:spPr>
            <a:xfrm>
              <a:off x="5484390" y="5032775"/>
              <a:ext cx="1829700" cy="110700"/>
            </a:xfrm>
            <a:prstGeom prst="rect">
              <a:avLst/>
            </a:prstGeom>
            <a:solidFill>
              <a:srgbClr val="94DB6A"/>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Barlow"/>
                <a:ea typeface="Barlow"/>
                <a:cs typeface="Barlow"/>
                <a:sym typeface="Barlow"/>
              </a:endParaRPr>
            </a:p>
          </p:txBody>
        </p:sp>
        <p:sp>
          <p:nvSpPr>
            <p:cNvPr id="254" name="Google Shape;254;p25"/>
            <p:cNvSpPr/>
            <p:nvPr/>
          </p:nvSpPr>
          <p:spPr>
            <a:xfrm>
              <a:off x="7314195" y="5032775"/>
              <a:ext cx="1829700" cy="110700"/>
            </a:xfrm>
            <a:prstGeom prst="rect">
              <a:avLst/>
            </a:prstGeom>
            <a:solidFill>
              <a:srgbClr val="FAA63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Barlow"/>
                <a:ea typeface="Barlow"/>
                <a:cs typeface="Barlow"/>
                <a:sym typeface="Barlow"/>
              </a:endParaRPr>
            </a:p>
          </p:txBody>
        </p:sp>
      </p:grpSp>
      <p:sp>
        <p:nvSpPr>
          <p:cNvPr id="255" name="Google Shape;255;p25"/>
          <p:cNvSpPr txBox="1"/>
          <p:nvPr/>
        </p:nvSpPr>
        <p:spPr>
          <a:xfrm>
            <a:off x="775088" y="1847600"/>
            <a:ext cx="2105100" cy="2301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solidFill>
                  <a:srgbClr val="1A4796"/>
                </a:solidFill>
                <a:latin typeface="Raleway ExtraBold"/>
                <a:ea typeface="Raleway ExtraBold"/>
                <a:cs typeface="Raleway ExtraBold"/>
                <a:sym typeface="Raleway ExtraBold"/>
              </a:rPr>
              <a:t>THRIVING </a:t>
            </a:r>
            <a:br>
              <a:rPr lang="en">
                <a:solidFill>
                  <a:srgbClr val="1A4796"/>
                </a:solidFill>
                <a:latin typeface="Raleway ExtraBold"/>
                <a:ea typeface="Raleway ExtraBold"/>
                <a:cs typeface="Raleway ExtraBold"/>
                <a:sym typeface="Raleway ExtraBold"/>
              </a:rPr>
            </a:br>
            <a:r>
              <a:rPr lang="en">
                <a:solidFill>
                  <a:srgbClr val="1A4796"/>
                </a:solidFill>
                <a:latin typeface="Raleway ExtraBold"/>
                <a:ea typeface="Raleway ExtraBold"/>
                <a:cs typeface="Raleway ExtraBold"/>
                <a:sym typeface="Raleway ExtraBold"/>
              </a:rPr>
              <a:t>STUDENTS</a:t>
            </a:r>
            <a:endParaRPr>
              <a:solidFill>
                <a:srgbClr val="1A4796"/>
              </a:solidFill>
              <a:latin typeface="Raleway ExtraBold"/>
              <a:ea typeface="Raleway ExtraBold"/>
              <a:cs typeface="Raleway ExtraBold"/>
              <a:sym typeface="Raleway ExtraBold"/>
            </a:endParaRPr>
          </a:p>
          <a:p>
            <a:pPr marL="0" lvl="0" indent="0" algn="ctr" rtl="0">
              <a:spcBef>
                <a:spcPts val="0"/>
              </a:spcBef>
              <a:spcAft>
                <a:spcPts val="0"/>
              </a:spcAft>
              <a:buNone/>
            </a:pPr>
            <a:endParaRPr sz="1000">
              <a:solidFill>
                <a:srgbClr val="1A4796"/>
              </a:solidFill>
              <a:latin typeface="Raleway ExtraBold"/>
              <a:ea typeface="Raleway ExtraBold"/>
              <a:cs typeface="Raleway ExtraBold"/>
              <a:sym typeface="Raleway ExtraBold"/>
            </a:endParaRPr>
          </a:p>
          <a:p>
            <a:pPr marL="0" lvl="0" indent="0" algn="ctr" rtl="0">
              <a:lnSpc>
                <a:spcPct val="115000"/>
              </a:lnSpc>
              <a:spcBef>
                <a:spcPts val="0"/>
              </a:spcBef>
              <a:spcAft>
                <a:spcPts val="0"/>
              </a:spcAft>
              <a:buNone/>
            </a:pPr>
            <a:r>
              <a:rPr lang="en" sz="1100">
                <a:solidFill>
                  <a:srgbClr val="1A4796"/>
                </a:solidFill>
                <a:latin typeface="Proxima Nova"/>
                <a:ea typeface="Proxima Nova"/>
                <a:cs typeface="Proxima Nova"/>
                <a:sym typeface="Proxima Nova"/>
              </a:rPr>
              <a:t>ACPS will facilitate learning experiences grounded in high expectations, networks of care, and student curiosity to ensure academic and social-emotional development for all students while eliminating opportunity, access and achievement gaps.</a:t>
            </a:r>
            <a:endParaRPr sz="1100">
              <a:solidFill>
                <a:srgbClr val="1A4796"/>
              </a:solidFill>
              <a:latin typeface="Proxima Nova"/>
              <a:ea typeface="Proxima Nova"/>
              <a:cs typeface="Proxima Nova"/>
              <a:sym typeface="Proxima Nova"/>
            </a:endParaRPr>
          </a:p>
        </p:txBody>
      </p:sp>
      <p:sp>
        <p:nvSpPr>
          <p:cNvPr id="256" name="Google Shape;256;p25"/>
          <p:cNvSpPr txBox="1"/>
          <p:nvPr/>
        </p:nvSpPr>
        <p:spPr>
          <a:xfrm>
            <a:off x="3309663" y="1847600"/>
            <a:ext cx="2357100" cy="2712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solidFill>
                  <a:srgbClr val="0C8A44"/>
                </a:solidFill>
                <a:latin typeface="Raleway ExtraBold"/>
                <a:ea typeface="Raleway ExtraBold"/>
                <a:cs typeface="Raleway ExtraBold"/>
                <a:sym typeface="Raleway ExtraBold"/>
              </a:rPr>
              <a:t>AFFIRMING &amp; EMPOWERING COMMUNITIES</a:t>
            </a:r>
            <a:endParaRPr>
              <a:solidFill>
                <a:srgbClr val="0C8A44"/>
              </a:solidFill>
              <a:latin typeface="Raleway ExtraBold"/>
              <a:ea typeface="Raleway ExtraBold"/>
              <a:cs typeface="Raleway ExtraBold"/>
              <a:sym typeface="Raleway ExtraBold"/>
            </a:endParaRPr>
          </a:p>
          <a:p>
            <a:pPr marL="0" lvl="0" indent="0" algn="ctr" rtl="0">
              <a:spcBef>
                <a:spcPts val="0"/>
              </a:spcBef>
              <a:spcAft>
                <a:spcPts val="0"/>
              </a:spcAft>
              <a:buNone/>
            </a:pPr>
            <a:endParaRPr sz="1000">
              <a:solidFill>
                <a:srgbClr val="0C8A44"/>
              </a:solidFill>
              <a:latin typeface="Raleway ExtraBold"/>
              <a:ea typeface="Raleway ExtraBold"/>
              <a:cs typeface="Raleway ExtraBold"/>
              <a:sym typeface="Raleway ExtraBold"/>
            </a:endParaRPr>
          </a:p>
          <a:p>
            <a:pPr marL="0" lvl="0" indent="0" algn="ctr" rtl="0">
              <a:lnSpc>
                <a:spcPct val="115000"/>
              </a:lnSpc>
              <a:spcBef>
                <a:spcPts val="0"/>
              </a:spcBef>
              <a:spcAft>
                <a:spcPts val="0"/>
              </a:spcAft>
              <a:buNone/>
            </a:pPr>
            <a:r>
              <a:rPr lang="en" sz="1100">
                <a:solidFill>
                  <a:srgbClr val="0C8A44"/>
                </a:solidFill>
                <a:latin typeface="Proxima Nova"/>
                <a:ea typeface="Proxima Nova"/>
                <a:cs typeface="Proxima Nova"/>
                <a:sym typeface="Proxima Nova"/>
              </a:rPr>
              <a:t>ACPS commits to developing a culturally-responsive environment that respects and champions the diversity of life experiences of all stakeholders and supports the physical and mental health of our students, staff and families so they are actively empowered to engage in our school community.</a:t>
            </a:r>
            <a:endParaRPr sz="1100">
              <a:solidFill>
                <a:srgbClr val="0C8A44"/>
              </a:solidFill>
              <a:latin typeface="Proxima Nova"/>
              <a:ea typeface="Proxima Nova"/>
              <a:cs typeface="Proxima Nova"/>
              <a:sym typeface="Proxima Nova"/>
            </a:endParaRPr>
          </a:p>
        </p:txBody>
      </p:sp>
      <p:sp>
        <p:nvSpPr>
          <p:cNvPr id="257" name="Google Shape;257;p25"/>
          <p:cNvSpPr txBox="1"/>
          <p:nvPr/>
        </p:nvSpPr>
        <p:spPr>
          <a:xfrm>
            <a:off x="5931088" y="1847600"/>
            <a:ext cx="2432700" cy="2517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solidFill>
                  <a:srgbClr val="FAA63D"/>
                </a:solidFill>
                <a:latin typeface="Raleway ExtraBold"/>
                <a:ea typeface="Raleway ExtraBold"/>
                <a:cs typeface="Raleway ExtraBold"/>
                <a:sym typeface="Raleway ExtraBold"/>
              </a:rPr>
              <a:t>EQUITABLE, TRANSFORMATIVE RESOURCES</a:t>
            </a:r>
            <a:endParaRPr>
              <a:solidFill>
                <a:srgbClr val="FAA63D"/>
              </a:solidFill>
              <a:latin typeface="Raleway ExtraBold"/>
              <a:ea typeface="Raleway ExtraBold"/>
              <a:cs typeface="Raleway ExtraBold"/>
              <a:sym typeface="Raleway ExtraBold"/>
            </a:endParaRPr>
          </a:p>
          <a:p>
            <a:pPr marL="0" lvl="0" indent="0" algn="ctr" rtl="0">
              <a:spcBef>
                <a:spcPts val="0"/>
              </a:spcBef>
              <a:spcAft>
                <a:spcPts val="0"/>
              </a:spcAft>
              <a:buNone/>
            </a:pPr>
            <a:endParaRPr sz="1000">
              <a:solidFill>
                <a:srgbClr val="FAA63D"/>
              </a:solidFill>
              <a:latin typeface="Proxima Nova Extrabold"/>
              <a:ea typeface="Proxima Nova Extrabold"/>
              <a:cs typeface="Proxima Nova Extrabold"/>
              <a:sym typeface="Proxima Nova Extrabold"/>
            </a:endParaRPr>
          </a:p>
          <a:p>
            <a:pPr marL="0" lvl="0" indent="0" algn="ctr" rtl="0">
              <a:lnSpc>
                <a:spcPct val="115000"/>
              </a:lnSpc>
              <a:spcBef>
                <a:spcPts val="0"/>
              </a:spcBef>
              <a:spcAft>
                <a:spcPts val="0"/>
              </a:spcAft>
              <a:buNone/>
            </a:pPr>
            <a:r>
              <a:rPr lang="en" sz="1100">
                <a:solidFill>
                  <a:srgbClr val="FAA63D"/>
                </a:solidFill>
                <a:latin typeface="Proxima Nova"/>
                <a:ea typeface="Proxima Nova"/>
                <a:cs typeface="Proxima Nova"/>
                <a:sym typeface="Proxima Nova"/>
              </a:rPr>
              <a:t>ACPS will attract, develop and retain the highest quality staff; develop sustainable and modern facilities, infrastructure and equipment; and distribute all resources in an equitable manner to transform learning experiences and opportunities.</a:t>
            </a:r>
            <a:endParaRPr sz="900">
              <a:solidFill>
                <a:srgbClr val="FAA63D"/>
              </a:solidFill>
              <a:latin typeface="Proxima Nova"/>
              <a:ea typeface="Proxima Nova"/>
              <a:cs typeface="Proxima Nova"/>
              <a:sym typeface="Proxima Nova"/>
            </a:endParaRPr>
          </a:p>
        </p:txBody>
      </p:sp>
      <p:pic>
        <p:nvPicPr>
          <p:cNvPr id="258" name="Google Shape;258;p25"/>
          <p:cNvPicPr preferRelativeResize="0"/>
          <p:nvPr/>
        </p:nvPicPr>
        <p:blipFill>
          <a:blip r:embed="rId3">
            <a:alphaModFix/>
          </a:blip>
          <a:stretch>
            <a:fillRect/>
          </a:stretch>
        </p:blipFill>
        <p:spPr>
          <a:xfrm>
            <a:off x="1516973" y="1165861"/>
            <a:ext cx="621349" cy="621349"/>
          </a:xfrm>
          <a:prstGeom prst="rect">
            <a:avLst/>
          </a:prstGeom>
          <a:noFill/>
          <a:ln>
            <a:noFill/>
          </a:ln>
        </p:spPr>
      </p:pic>
      <p:pic>
        <p:nvPicPr>
          <p:cNvPr id="259" name="Google Shape;259;p25"/>
          <p:cNvPicPr preferRelativeResize="0"/>
          <p:nvPr/>
        </p:nvPicPr>
        <p:blipFill>
          <a:blip r:embed="rId4">
            <a:alphaModFix/>
          </a:blip>
          <a:stretch>
            <a:fillRect/>
          </a:stretch>
        </p:blipFill>
        <p:spPr>
          <a:xfrm>
            <a:off x="4177550" y="1165850"/>
            <a:ext cx="621350" cy="621350"/>
          </a:xfrm>
          <a:prstGeom prst="rect">
            <a:avLst/>
          </a:prstGeom>
          <a:noFill/>
          <a:ln>
            <a:noFill/>
          </a:ln>
        </p:spPr>
      </p:pic>
      <p:pic>
        <p:nvPicPr>
          <p:cNvPr id="260" name="Google Shape;260;p25"/>
          <p:cNvPicPr preferRelativeResize="0"/>
          <p:nvPr/>
        </p:nvPicPr>
        <p:blipFill>
          <a:blip r:embed="rId5">
            <a:alphaModFix/>
          </a:blip>
          <a:stretch>
            <a:fillRect/>
          </a:stretch>
        </p:blipFill>
        <p:spPr>
          <a:xfrm>
            <a:off x="6838125" y="1165850"/>
            <a:ext cx="621349" cy="62134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a:t>Key Documents for ACPS</a:t>
            </a:r>
            <a:endParaRPr/>
          </a:p>
        </p:txBody>
      </p:sp>
      <p:grpSp>
        <p:nvGrpSpPr>
          <p:cNvPr id="266" name="Google Shape;266;p26"/>
          <p:cNvGrpSpPr/>
          <p:nvPr/>
        </p:nvGrpSpPr>
        <p:grpSpPr>
          <a:xfrm>
            <a:off x="-5025" y="4977212"/>
            <a:ext cx="9148920" cy="191245"/>
            <a:chOff x="-5025" y="5032775"/>
            <a:chExt cx="9148920" cy="110700"/>
          </a:xfrm>
        </p:grpSpPr>
        <p:sp>
          <p:nvSpPr>
            <p:cNvPr id="267" name="Google Shape;267;p26"/>
            <p:cNvSpPr/>
            <p:nvPr/>
          </p:nvSpPr>
          <p:spPr>
            <a:xfrm>
              <a:off x="-5025" y="5032775"/>
              <a:ext cx="1829700" cy="110700"/>
            </a:xfrm>
            <a:prstGeom prst="rect">
              <a:avLst/>
            </a:prstGeom>
            <a:solidFill>
              <a:srgbClr val="1A479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Barlow"/>
                <a:ea typeface="Barlow"/>
                <a:cs typeface="Barlow"/>
                <a:sym typeface="Barlow"/>
              </a:endParaRPr>
            </a:p>
          </p:txBody>
        </p:sp>
        <p:sp>
          <p:nvSpPr>
            <p:cNvPr id="268" name="Google Shape;268;p26"/>
            <p:cNvSpPr/>
            <p:nvPr/>
          </p:nvSpPr>
          <p:spPr>
            <a:xfrm>
              <a:off x="1824780" y="5032775"/>
              <a:ext cx="1829700" cy="110700"/>
            </a:xfrm>
            <a:prstGeom prst="rect">
              <a:avLst/>
            </a:prstGeom>
            <a:solidFill>
              <a:srgbClr val="6994D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Barlow"/>
                <a:ea typeface="Barlow"/>
                <a:cs typeface="Barlow"/>
                <a:sym typeface="Barlow"/>
              </a:endParaRPr>
            </a:p>
          </p:txBody>
        </p:sp>
        <p:sp>
          <p:nvSpPr>
            <p:cNvPr id="269" name="Google Shape;269;p26"/>
            <p:cNvSpPr/>
            <p:nvPr/>
          </p:nvSpPr>
          <p:spPr>
            <a:xfrm>
              <a:off x="3654585" y="5032775"/>
              <a:ext cx="1829700" cy="110700"/>
            </a:xfrm>
            <a:prstGeom prst="rect">
              <a:avLst/>
            </a:prstGeom>
            <a:solidFill>
              <a:srgbClr val="0C8A4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Barlow"/>
                <a:ea typeface="Barlow"/>
                <a:cs typeface="Barlow"/>
                <a:sym typeface="Barlow"/>
              </a:endParaRPr>
            </a:p>
          </p:txBody>
        </p:sp>
        <p:sp>
          <p:nvSpPr>
            <p:cNvPr id="270" name="Google Shape;270;p26"/>
            <p:cNvSpPr/>
            <p:nvPr/>
          </p:nvSpPr>
          <p:spPr>
            <a:xfrm>
              <a:off x="5484390" y="5032775"/>
              <a:ext cx="1829700" cy="110700"/>
            </a:xfrm>
            <a:prstGeom prst="rect">
              <a:avLst/>
            </a:prstGeom>
            <a:solidFill>
              <a:srgbClr val="94DB6A"/>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Barlow"/>
                <a:ea typeface="Barlow"/>
                <a:cs typeface="Barlow"/>
                <a:sym typeface="Barlow"/>
              </a:endParaRPr>
            </a:p>
          </p:txBody>
        </p:sp>
        <p:sp>
          <p:nvSpPr>
            <p:cNvPr id="271" name="Google Shape;271;p26"/>
            <p:cNvSpPr/>
            <p:nvPr/>
          </p:nvSpPr>
          <p:spPr>
            <a:xfrm>
              <a:off x="7314195" y="5032775"/>
              <a:ext cx="1829700" cy="110700"/>
            </a:xfrm>
            <a:prstGeom prst="rect">
              <a:avLst/>
            </a:prstGeom>
            <a:solidFill>
              <a:srgbClr val="FAA63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Barlow"/>
                <a:ea typeface="Barlow"/>
                <a:cs typeface="Barlow"/>
                <a:sym typeface="Barlow"/>
              </a:endParaRPr>
            </a:p>
          </p:txBody>
        </p:sp>
      </p:grpSp>
      <p:sp>
        <p:nvSpPr>
          <p:cNvPr id="272" name="Google Shape;272;p26"/>
          <p:cNvSpPr txBox="1"/>
          <p:nvPr/>
        </p:nvSpPr>
        <p:spPr>
          <a:xfrm>
            <a:off x="474388" y="1145725"/>
            <a:ext cx="2105100" cy="738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800" i="1">
                <a:solidFill>
                  <a:srgbClr val="1A4796"/>
                </a:solidFill>
                <a:latin typeface="Raleway ExtraBold"/>
                <a:ea typeface="Raleway ExtraBold"/>
                <a:cs typeface="Raleway ExtraBold"/>
                <a:sym typeface="Raleway ExtraBold"/>
              </a:rPr>
              <a:t>LEARNING </a:t>
            </a:r>
            <a:br>
              <a:rPr lang="en" sz="1800" i="1">
                <a:solidFill>
                  <a:srgbClr val="1A4796"/>
                </a:solidFill>
                <a:latin typeface="Raleway ExtraBold"/>
                <a:ea typeface="Raleway ExtraBold"/>
                <a:cs typeface="Raleway ExtraBold"/>
                <a:sym typeface="Raleway ExtraBold"/>
              </a:rPr>
            </a:br>
            <a:r>
              <a:rPr lang="en" sz="1800" i="1">
                <a:solidFill>
                  <a:srgbClr val="1A4796"/>
                </a:solidFill>
                <a:latin typeface="Raleway ExtraBold"/>
                <a:ea typeface="Raleway ExtraBold"/>
                <a:cs typeface="Raleway ExtraBold"/>
                <a:sym typeface="Raleway ExtraBold"/>
              </a:rPr>
              <a:t>FOR ALL</a:t>
            </a:r>
            <a:endParaRPr sz="1800" i="1">
              <a:solidFill>
                <a:srgbClr val="1A4796"/>
              </a:solidFill>
              <a:latin typeface="Proxima Nova"/>
              <a:ea typeface="Proxima Nova"/>
              <a:cs typeface="Proxima Nova"/>
              <a:sym typeface="Proxima Nova"/>
            </a:endParaRPr>
          </a:p>
        </p:txBody>
      </p:sp>
      <p:sp>
        <p:nvSpPr>
          <p:cNvPr id="273" name="Google Shape;273;p26"/>
          <p:cNvSpPr txBox="1"/>
          <p:nvPr/>
        </p:nvSpPr>
        <p:spPr>
          <a:xfrm>
            <a:off x="3393438" y="1145725"/>
            <a:ext cx="2357100" cy="738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800">
                <a:solidFill>
                  <a:srgbClr val="0C8A44"/>
                </a:solidFill>
                <a:latin typeface="Raleway ExtraBold"/>
                <a:ea typeface="Raleway ExtraBold"/>
                <a:cs typeface="Raleway ExtraBold"/>
                <a:sym typeface="Raleway ExtraBold"/>
              </a:rPr>
              <a:t>BELLWETHER AUDIT</a:t>
            </a:r>
            <a:endParaRPr sz="1800">
              <a:solidFill>
                <a:srgbClr val="0C8A44"/>
              </a:solidFill>
              <a:latin typeface="Proxima Nova"/>
              <a:ea typeface="Proxima Nova"/>
              <a:cs typeface="Proxima Nova"/>
              <a:sym typeface="Proxima Nova"/>
            </a:endParaRPr>
          </a:p>
        </p:txBody>
      </p:sp>
      <p:sp>
        <p:nvSpPr>
          <p:cNvPr id="274" name="Google Shape;274;p26"/>
          <p:cNvSpPr txBox="1"/>
          <p:nvPr/>
        </p:nvSpPr>
        <p:spPr>
          <a:xfrm>
            <a:off x="6417775" y="1145725"/>
            <a:ext cx="2432700" cy="738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800">
                <a:solidFill>
                  <a:srgbClr val="FAA63D"/>
                </a:solidFill>
                <a:latin typeface="Raleway ExtraBold"/>
                <a:ea typeface="Raleway ExtraBold"/>
                <a:cs typeface="Raleway ExtraBold"/>
                <a:sym typeface="Raleway ExtraBold"/>
              </a:rPr>
              <a:t>ANNUAL BUDGET INITIATIVES</a:t>
            </a:r>
            <a:endParaRPr sz="1800">
              <a:solidFill>
                <a:srgbClr val="FAA63D"/>
              </a:solidFill>
              <a:latin typeface="Proxima Nova"/>
              <a:ea typeface="Proxima Nova"/>
              <a:cs typeface="Proxima Nova"/>
              <a:sym typeface="Proxima Nova"/>
            </a:endParaRPr>
          </a:p>
        </p:txBody>
      </p:sp>
      <p:pic>
        <p:nvPicPr>
          <p:cNvPr id="275" name="Google Shape;275;p26"/>
          <p:cNvPicPr preferRelativeResize="0"/>
          <p:nvPr/>
        </p:nvPicPr>
        <p:blipFill>
          <a:blip r:embed="rId3">
            <a:alphaModFix/>
          </a:blip>
          <a:stretch>
            <a:fillRect/>
          </a:stretch>
        </p:blipFill>
        <p:spPr>
          <a:xfrm>
            <a:off x="488475" y="2012628"/>
            <a:ext cx="2056602" cy="2660721"/>
          </a:xfrm>
          <a:prstGeom prst="rect">
            <a:avLst/>
          </a:prstGeom>
          <a:noFill/>
          <a:ln>
            <a:noFill/>
          </a:ln>
        </p:spPr>
      </p:pic>
      <p:pic>
        <p:nvPicPr>
          <p:cNvPr id="276" name="Google Shape;276;p26"/>
          <p:cNvPicPr preferRelativeResize="0"/>
          <p:nvPr/>
        </p:nvPicPr>
        <p:blipFill>
          <a:blip r:embed="rId4">
            <a:alphaModFix/>
          </a:blip>
          <a:stretch>
            <a:fillRect/>
          </a:stretch>
        </p:blipFill>
        <p:spPr>
          <a:xfrm>
            <a:off x="2973388" y="2168212"/>
            <a:ext cx="3197233" cy="2390586"/>
          </a:xfrm>
          <a:prstGeom prst="rect">
            <a:avLst/>
          </a:prstGeom>
          <a:noFill/>
          <a:ln>
            <a:noFill/>
          </a:ln>
        </p:spPr>
      </p:pic>
      <p:pic>
        <p:nvPicPr>
          <p:cNvPr id="277" name="Google Shape;277;p26"/>
          <p:cNvPicPr preferRelativeResize="0"/>
          <p:nvPr/>
        </p:nvPicPr>
        <p:blipFill>
          <a:blip r:embed="rId5">
            <a:alphaModFix/>
          </a:blip>
          <a:stretch>
            <a:fillRect/>
          </a:stretch>
        </p:blipFill>
        <p:spPr>
          <a:xfrm>
            <a:off x="6598950" y="1993086"/>
            <a:ext cx="2056600" cy="2679337"/>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27"/>
          <p:cNvSpPr txBox="1">
            <a:spLocks noGrp="1"/>
          </p:cNvSpPr>
          <p:nvPr>
            <p:ph type="title"/>
          </p:nvPr>
        </p:nvSpPr>
        <p:spPr>
          <a:xfrm>
            <a:off x="705650" y="150500"/>
            <a:ext cx="8126700" cy="1433100"/>
          </a:xfrm>
          <a:prstGeom prst="rect">
            <a:avLst/>
          </a:prstGeom>
          <a:ln>
            <a:noFill/>
          </a:ln>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sz="2760" b="0">
                <a:solidFill>
                  <a:srgbClr val="1A4796"/>
                </a:solidFill>
                <a:latin typeface="Raleway ExtraBold"/>
                <a:ea typeface="Raleway ExtraBold"/>
                <a:cs typeface="Raleway ExtraBold"/>
                <a:sym typeface="Raleway ExtraBold"/>
              </a:rPr>
              <a:t>THRIVING STUDENTS</a:t>
            </a:r>
            <a:endParaRPr sz="2760" b="0">
              <a:solidFill>
                <a:srgbClr val="1A4796"/>
              </a:solidFill>
              <a:latin typeface="Raleway ExtraBold"/>
              <a:ea typeface="Raleway ExtraBold"/>
              <a:cs typeface="Raleway ExtraBold"/>
              <a:sym typeface="Raleway ExtraBold"/>
            </a:endParaRPr>
          </a:p>
          <a:p>
            <a:pPr marL="0" lvl="0" indent="0" algn="l" rtl="0">
              <a:lnSpc>
                <a:spcPct val="115000"/>
              </a:lnSpc>
              <a:spcBef>
                <a:spcPts val="0"/>
              </a:spcBef>
              <a:spcAft>
                <a:spcPts val="0"/>
              </a:spcAft>
              <a:buSzPts val="990"/>
              <a:buNone/>
            </a:pPr>
            <a:endParaRPr sz="1410" b="0" strike="sngStrike">
              <a:solidFill>
                <a:srgbClr val="1A4796"/>
              </a:solidFill>
              <a:latin typeface="Raleway Medium"/>
              <a:ea typeface="Raleway Medium"/>
              <a:cs typeface="Raleway Medium"/>
              <a:sym typeface="Raleway Medium"/>
            </a:endParaRPr>
          </a:p>
          <a:p>
            <a:pPr marL="0" lvl="0" indent="0" algn="ctr" rtl="0">
              <a:lnSpc>
                <a:spcPct val="115000"/>
              </a:lnSpc>
              <a:spcBef>
                <a:spcPts val="0"/>
              </a:spcBef>
              <a:spcAft>
                <a:spcPts val="0"/>
              </a:spcAft>
              <a:buSzPts val="990"/>
              <a:buNone/>
            </a:pPr>
            <a:r>
              <a:rPr lang="en" sz="1410" b="0">
                <a:solidFill>
                  <a:srgbClr val="1A4796"/>
                </a:solidFill>
                <a:latin typeface="Proxima Nova"/>
                <a:ea typeface="Proxima Nova"/>
                <a:cs typeface="Proxima Nova"/>
                <a:sym typeface="Proxima Nova"/>
              </a:rPr>
              <a:t>ACPS will facilitate learning experiences grounded in high expectations, networks of care, and student curiosity to ensure academic and social-emotional development for all students while eliminating opportunity, access and achievement gaps.</a:t>
            </a:r>
            <a:endParaRPr sz="1410" b="0">
              <a:solidFill>
                <a:srgbClr val="1A4796"/>
              </a:solidFill>
              <a:latin typeface="Proxima Nova"/>
              <a:ea typeface="Proxima Nova"/>
              <a:cs typeface="Proxima Nova"/>
              <a:sym typeface="Proxima Nova"/>
            </a:endParaRPr>
          </a:p>
          <a:p>
            <a:pPr marL="0" lvl="0" indent="0" algn="l" rtl="0">
              <a:spcBef>
                <a:spcPts val="0"/>
              </a:spcBef>
              <a:spcAft>
                <a:spcPts val="0"/>
              </a:spcAft>
              <a:buSzPts val="990"/>
              <a:buNone/>
            </a:pPr>
            <a:endParaRPr sz="2520">
              <a:latin typeface="Proxima Nova"/>
              <a:ea typeface="Proxima Nova"/>
              <a:cs typeface="Proxima Nova"/>
              <a:sym typeface="Proxima Nova"/>
            </a:endParaRPr>
          </a:p>
        </p:txBody>
      </p:sp>
      <p:sp>
        <p:nvSpPr>
          <p:cNvPr id="283" name="Google Shape;283;p27"/>
          <p:cNvSpPr txBox="1">
            <a:spLocks noGrp="1"/>
          </p:cNvSpPr>
          <p:nvPr>
            <p:ph type="body" idx="1"/>
          </p:nvPr>
        </p:nvSpPr>
        <p:spPr>
          <a:xfrm>
            <a:off x="705650" y="1629825"/>
            <a:ext cx="8297400" cy="3362100"/>
          </a:xfrm>
          <a:prstGeom prst="rect">
            <a:avLst/>
          </a:prstGeom>
          <a:ln>
            <a:noFill/>
          </a:ln>
        </p:spPr>
        <p:txBody>
          <a:bodyPr spcFirstLastPara="1" wrap="square" lIns="91425" tIns="91425" rIns="91425" bIns="91425" anchor="t" anchorCtr="0">
            <a:normAutofit fontScale="40000" lnSpcReduction="20000"/>
          </a:bodyPr>
          <a:lstStyle/>
          <a:p>
            <a:pPr marL="0" lvl="0" indent="0" algn="ctr" rtl="0">
              <a:spcBef>
                <a:spcPts val="0"/>
              </a:spcBef>
              <a:spcAft>
                <a:spcPts val="0"/>
              </a:spcAft>
              <a:buClr>
                <a:schemeClr val="dk1"/>
              </a:buClr>
              <a:buSzPts val="440"/>
              <a:buFont typeface="Arial"/>
              <a:buNone/>
            </a:pPr>
            <a:r>
              <a:rPr lang="en" sz="4793" b="1">
                <a:solidFill>
                  <a:srgbClr val="023E8A"/>
                </a:solidFill>
                <a:latin typeface="Raleway"/>
                <a:ea typeface="Raleway"/>
                <a:cs typeface="Raleway"/>
                <a:sym typeface="Raleway"/>
              </a:rPr>
              <a:t>MILESTONES</a:t>
            </a:r>
            <a:endParaRPr sz="4793" b="1">
              <a:solidFill>
                <a:srgbClr val="023E8A"/>
              </a:solidFill>
              <a:latin typeface="Raleway"/>
              <a:ea typeface="Raleway"/>
              <a:cs typeface="Raleway"/>
              <a:sym typeface="Raleway"/>
            </a:endParaRPr>
          </a:p>
          <a:p>
            <a:pPr marL="457200" lvl="0" indent="-330590" algn="l" rtl="0">
              <a:spcBef>
                <a:spcPts val="1200"/>
              </a:spcBef>
              <a:spcAft>
                <a:spcPts val="0"/>
              </a:spcAft>
              <a:buClr>
                <a:srgbClr val="023E8A"/>
              </a:buClr>
              <a:buSzPct val="100000"/>
              <a:buFont typeface="Proxima Nova"/>
              <a:buChar char="➢"/>
            </a:pPr>
            <a:r>
              <a:rPr lang="en" sz="4015">
                <a:solidFill>
                  <a:srgbClr val="023E8A"/>
                </a:solidFill>
                <a:latin typeface="Proxima Nova"/>
                <a:ea typeface="Proxima Nova"/>
                <a:cs typeface="Proxima Nova"/>
                <a:sym typeface="Proxima Nova"/>
              </a:rPr>
              <a:t>Implemented structured literacy curriculum at all school</a:t>
            </a:r>
            <a:endParaRPr sz="4015">
              <a:solidFill>
                <a:srgbClr val="023E8A"/>
              </a:solidFill>
              <a:latin typeface="Proxima Nova"/>
              <a:ea typeface="Proxima Nova"/>
              <a:cs typeface="Proxima Nova"/>
              <a:sym typeface="Proxima Nova"/>
            </a:endParaRPr>
          </a:p>
          <a:p>
            <a:pPr marL="457200" lvl="0" indent="-330590" algn="l" rtl="0">
              <a:spcBef>
                <a:spcPts val="1200"/>
              </a:spcBef>
              <a:spcAft>
                <a:spcPts val="0"/>
              </a:spcAft>
              <a:buClr>
                <a:srgbClr val="023E8A"/>
              </a:buClr>
              <a:buSzPct val="100000"/>
              <a:buFont typeface="Proxima Nova"/>
              <a:buChar char="➢"/>
            </a:pPr>
            <a:r>
              <a:rPr lang="en" sz="4015">
                <a:solidFill>
                  <a:srgbClr val="023E8A"/>
                </a:solidFill>
                <a:latin typeface="Proxima Nova"/>
                <a:ea typeface="Proxima Nova"/>
                <a:cs typeface="Proxima Nova"/>
                <a:sym typeface="Proxima Nova"/>
              </a:rPr>
              <a:t>Completed teacher professional development in two high quality programs to support structured literacy</a:t>
            </a:r>
            <a:endParaRPr sz="4015">
              <a:solidFill>
                <a:srgbClr val="023E8A"/>
              </a:solidFill>
              <a:latin typeface="Proxima Nova"/>
              <a:ea typeface="Proxima Nova"/>
              <a:cs typeface="Proxima Nova"/>
              <a:sym typeface="Proxima Nova"/>
            </a:endParaRPr>
          </a:p>
          <a:p>
            <a:pPr marL="457200" lvl="0" indent="-330590" algn="l" rtl="0">
              <a:spcBef>
                <a:spcPts val="1000"/>
              </a:spcBef>
              <a:spcAft>
                <a:spcPts val="0"/>
              </a:spcAft>
              <a:buClr>
                <a:srgbClr val="023E8A"/>
              </a:buClr>
              <a:buSzPct val="100000"/>
              <a:buFont typeface="Proxima Nova"/>
              <a:buChar char="➢"/>
            </a:pPr>
            <a:r>
              <a:rPr lang="en" sz="4015">
                <a:solidFill>
                  <a:srgbClr val="023E8A"/>
                </a:solidFill>
                <a:latin typeface="Proxima Nova"/>
                <a:ea typeface="Proxima Nova"/>
                <a:cs typeface="Proxima Nova"/>
                <a:sym typeface="Proxima Nova"/>
              </a:rPr>
              <a:t>Exceeded state average for Special Education scores in reading, math, and science</a:t>
            </a:r>
            <a:endParaRPr sz="4015">
              <a:solidFill>
                <a:srgbClr val="023E8A"/>
              </a:solidFill>
              <a:latin typeface="Proxima Nova"/>
              <a:ea typeface="Proxima Nova"/>
              <a:cs typeface="Proxima Nova"/>
              <a:sym typeface="Proxima Nova"/>
            </a:endParaRPr>
          </a:p>
          <a:p>
            <a:pPr marL="457200" lvl="0" indent="-330590" algn="l" rtl="0">
              <a:spcBef>
                <a:spcPts val="1000"/>
              </a:spcBef>
              <a:spcAft>
                <a:spcPts val="0"/>
              </a:spcAft>
              <a:buClr>
                <a:srgbClr val="023E8A"/>
              </a:buClr>
              <a:buSzPct val="100000"/>
              <a:buFont typeface="Proxima Nova"/>
              <a:buChar char="➢"/>
            </a:pPr>
            <a:r>
              <a:rPr lang="en" sz="4015">
                <a:solidFill>
                  <a:srgbClr val="023E8A"/>
                </a:solidFill>
                <a:latin typeface="Proxima Nova"/>
                <a:ea typeface="Proxima Nova"/>
                <a:cs typeface="Proxima Nova"/>
                <a:sym typeface="Proxima Nova"/>
              </a:rPr>
              <a:t>Adopted new elementary and secondary math curriculum</a:t>
            </a:r>
            <a:endParaRPr sz="4015">
              <a:solidFill>
                <a:srgbClr val="023E8A"/>
              </a:solidFill>
              <a:latin typeface="Proxima Nova"/>
              <a:ea typeface="Proxima Nova"/>
              <a:cs typeface="Proxima Nova"/>
              <a:sym typeface="Proxima Nova"/>
            </a:endParaRPr>
          </a:p>
          <a:p>
            <a:pPr marL="457200" lvl="0" indent="-330590" algn="l" rtl="0">
              <a:spcBef>
                <a:spcPts val="1000"/>
              </a:spcBef>
              <a:spcAft>
                <a:spcPts val="0"/>
              </a:spcAft>
              <a:buClr>
                <a:srgbClr val="023E8A"/>
              </a:buClr>
              <a:buSzPct val="100000"/>
              <a:buFont typeface="Proxima Nova"/>
              <a:buChar char="➢"/>
            </a:pPr>
            <a:r>
              <a:rPr lang="en" sz="4015">
                <a:solidFill>
                  <a:srgbClr val="023E8A"/>
                </a:solidFill>
                <a:latin typeface="Proxima Nova"/>
                <a:ea typeface="Proxima Nova"/>
                <a:cs typeface="Proxima Nova"/>
                <a:sym typeface="Proxima Nova"/>
              </a:rPr>
              <a:t>Removed Special Education program from disproportionate federal identification of Black students (intellectual disability) for first time in 25 years</a:t>
            </a:r>
            <a:endParaRPr sz="4015">
              <a:solidFill>
                <a:srgbClr val="023E8A"/>
              </a:solidFill>
              <a:latin typeface="Proxima Nova"/>
              <a:ea typeface="Proxima Nova"/>
              <a:cs typeface="Proxima Nova"/>
              <a:sym typeface="Proxima Nova"/>
            </a:endParaRPr>
          </a:p>
          <a:p>
            <a:pPr marL="457200" lvl="0" indent="-330590" algn="l" rtl="0">
              <a:spcBef>
                <a:spcPts val="1000"/>
              </a:spcBef>
              <a:spcAft>
                <a:spcPts val="0"/>
              </a:spcAft>
              <a:buClr>
                <a:srgbClr val="023E8A"/>
              </a:buClr>
              <a:buSzPct val="100000"/>
              <a:buFont typeface="Proxima Nova"/>
              <a:buChar char="➢"/>
            </a:pPr>
            <a:r>
              <a:rPr lang="en" sz="4015">
                <a:solidFill>
                  <a:srgbClr val="023E8A"/>
                </a:solidFill>
                <a:latin typeface="Proxima Nova"/>
                <a:ea typeface="Proxima Nova"/>
                <a:cs typeface="Proxima Nova"/>
                <a:sym typeface="Proxima Nova"/>
              </a:rPr>
              <a:t>Deepened progress of High School Redesign via Scholars Studios</a:t>
            </a:r>
            <a:endParaRPr sz="4015">
              <a:solidFill>
                <a:srgbClr val="023E8A"/>
              </a:solidFill>
              <a:latin typeface="Proxima Nova"/>
              <a:ea typeface="Proxima Nova"/>
              <a:cs typeface="Proxima Nova"/>
              <a:sym typeface="Proxima Nova"/>
            </a:endParaRPr>
          </a:p>
          <a:p>
            <a:pPr marL="0" lvl="0" indent="0" algn="l" rtl="0">
              <a:spcBef>
                <a:spcPts val="0"/>
              </a:spcBef>
              <a:spcAft>
                <a:spcPts val="1200"/>
              </a:spcAft>
              <a:buNone/>
            </a:pPr>
            <a:endParaRPr>
              <a:solidFill>
                <a:srgbClr val="023E8A"/>
              </a:solidFill>
              <a:latin typeface="Proxima Nova"/>
              <a:ea typeface="Proxima Nova"/>
              <a:cs typeface="Proxima Nova"/>
              <a:sym typeface="Proxima Nova"/>
            </a:endParaRPr>
          </a:p>
        </p:txBody>
      </p:sp>
      <p:grpSp>
        <p:nvGrpSpPr>
          <p:cNvPr id="284" name="Google Shape;284;p27"/>
          <p:cNvGrpSpPr/>
          <p:nvPr/>
        </p:nvGrpSpPr>
        <p:grpSpPr>
          <a:xfrm rot="-5400000">
            <a:off x="-2443322" y="2387932"/>
            <a:ext cx="5153587" cy="357550"/>
            <a:chOff x="-5025" y="5032775"/>
            <a:chExt cx="9148920" cy="110700"/>
          </a:xfrm>
        </p:grpSpPr>
        <p:sp>
          <p:nvSpPr>
            <p:cNvPr id="285" name="Google Shape;285;p27"/>
            <p:cNvSpPr/>
            <p:nvPr/>
          </p:nvSpPr>
          <p:spPr>
            <a:xfrm>
              <a:off x="-5025" y="5032775"/>
              <a:ext cx="1829700" cy="110700"/>
            </a:xfrm>
            <a:prstGeom prst="rect">
              <a:avLst/>
            </a:prstGeom>
            <a:solidFill>
              <a:srgbClr val="1A479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Barlow"/>
                <a:ea typeface="Barlow"/>
                <a:cs typeface="Barlow"/>
                <a:sym typeface="Barlow"/>
              </a:endParaRPr>
            </a:p>
          </p:txBody>
        </p:sp>
        <p:sp>
          <p:nvSpPr>
            <p:cNvPr id="286" name="Google Shape;286;p27"/>
            <p:cNvSpPr/>
            <p:nvPr/>
          </p:nvSpPr>
          <p:spPr>
            <a:xfrm>
              <a:off x="1824780" y="5032775"/>
              <a:ext cx="1829700" cy="110700"/>
            </a:xfrm>
            <a:prstGeom prst="rect">
              <a:avLst/>
            </a:prstGeom>
            <a:solidFill>
              <a:srgbClr val="6994D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Barlow"/>
                <a:ea typeface="Barlow"/>
                <a:cs typeface="Barlow"/>
                <a:sym typeface="Barlow"/>
              </a:endParaRPr>
            </a:p>
          </p:txBody>
        </p:sp>
        <p:sp>
          <p:nvSpPr>
            <p:cNvPr id="287" name="Google Shape;287;p27"/>
            <p:cNvSpPr/>
            <p:nvPr/>
          </p:nvSpPr>
          <p:spPr>
            <a:xfrm>
              <a:off x="3654585" y="5032775"/>
              <a:ext cx="1829700" cy="110700"/>
            </a:xfrm>
            <a:prstGeom prst="rect">
              <a:avLst/>
            </a:prstGeom>
            <a:solidFill>
              <a:srgbClr val="0C8A4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Barlow"/>
                <a:ea typeface="Barlow"/>
                <a:cs typeface="Barlow"/>
                <a:sym typeface="Barlow"/>
              </a:endParaRPr>
            </a:p>
          </p:txBody>
        </p:sp>
        <p:sp>
          <p:nvSpPr>
            <p:cNvPr id="288" name="Google Shape;288;p27"/>
            <p:cNvSpPr/>
            <p:nvPr/>
          </p:nvSpPr>
          <p:spPr>
            <a:xfrm>
              <a:off x="5484390" y="5032775"/>
              <a:ext cx="1829700" cy="110700"/>
            </a:xfrm>
            <a:prstGeom prst="rect">
              <a:avLst/>
            </a:prstGeom>
            <a:solidFill>
              <a:srgbClr val="94DB6A"/>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Barlow"/>
                <a:ea typeface="Barlow"/>
                <a:cs typeface="Barlow"/>
                <a:sym typeface="Barlow"/>
              </a:endParaRPr>
            </a:p>
          </p:txBody>
        </p:sp>
        <p:sp>
          <p:nvSpPr>
            <p:cNvPr id="289" name="Google Shape;289;p27"/>
            <p:cNvSpPr/>
            <p:nvPr/>
          </p:nvSpPr>
          <p:spPr>
            <a:xfrm>
              <a:off x="7314195" y="5032775"/>
              <a:ext cx="1829700" cy="110700"/>
            </a:xfrm>
            <a:prstGeom prst="rect">
              <a:avLst/>
            </a:prstGeom>
            <a:solidFill>
              <a:srgbClr val="FAA63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Barlow"/>
                <a:ea typeface="Barlow"/>
                <a:cs typeface="Barlow"/>
                <a:sym typeface="Barlow"/>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28"/>
          <p:cNvSpPr txBox="1">
            <a:spLocks noGrp="1"/>
          </p:cNvSpPr>
          <p:nvPr>
            <p:ph type="title"/>
          </p:nvPr>
        </p:nvSpPr>
        <p:spPr>
          <a:xfrm>
            <a:off x="705650" y="150500"/>
            <a:ext cx="8126700" cy="1433100"/>
          </a:xfrm>
          <a:prstGeom prst="rect">
            <a:avLst/>
          </a:prstGeom>
          <a:ln>
            <a:noFill/>
          </a:ln>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sz="2760" b="0">
                <a:solidFill>
                  <a:srgbClr val="1A4796"/>
                </a:solidFill>
                <a:latin typeface="Raleway ExtraBold"/>
                <a:ea typeface="Raleway ExtraBold"/>
                <a:cs typeface="Raleway ExtraBold"/>
                <a:sym typeface="Raleway ExtraBold"/>
              </a:rPr>
              <a:t>THRIVING STUDENTS</a:t>
            </a:r>
            <a:endParaRPr sz="2760" b="0">
              <a:solidFill>
                <a:srgbClr val="1A4796"/>
              </a:solidFill>
              <a:latin typeface="Raleway ExtraBold"/>
              <a:ea typeface="Raleway ExtraBold"/>
              <a:cs typeface="Raleway ExtraBold"/>
              <a:sym typeface="Raleway ExtraBold"/>
            </a:endParaRPr>
          </a:p>
          <a:p>
            <a:pPr marL="0" lvl="0" indent="0" algn="l" rtl="0">
              <a:lnSpc>
                <a:spcPct val="115000"/>
              </a:lnSpc>
              <a:spcBef>
                <a:spcPts val="0"/>
              </a:spcBef>
              <a:spcAft>
                <a:spcPts val="0"/>
              </a:spcAft>
              <a:buSzPts val="990"/>
              <a:buNone/>
            </a:pPr>
            <a:endParaRPr sz="1410" b="0" strike="sngStrike">
              <a:solidFill>
                <a:srgbClr val="1A4796"/>
              </a:solidFill>
              <a:latin typeface="Raleway Medium"/>
              <a:ea typeface="Raleway Medium"/>
              <a:cs typeface="Raleway Medium"/>
              <a:sym typeface="Raleway Medium"/>
            </a:endParaRPr>
          </a:p>
          <a:p>
            <a:pPr marL="0" lvl="0" indent="0" algn="ctr" rtl="0">
              <a:lnSpc>
                <a:spcPct val="115000"/>
              </a:lnSpc>
              <a:spcBef>
                <a:spcPts val="0"/>
              </a:spcBef>
              <a:spcAft>
                <a:spcPts val="0"/>
              </a:spcAft>
              <a:buSzPts val="990"/>
              <a:buNone/>
            </a:pPr>
            <a:r>
              <a:rPr lang="en" sz="1410" b="0">
                <a:solidFill>
                  <a:srgbClr val="1A4796"/>
                </a:solidFill>
                <a:latin typeface="Proxima Nova"/>
                <a:ea typeface="Proxima Nova"/>
                <a:cs typeface="Proxima Nova"/>
                <a:sym typeface="Proxima Nova"/>
              </a:rPr>
              <a:t>ACPS will facilitate learning experiences grounded in high expectations, networks of care, and student curiosity to ensure academic and social-emotional development for all students while eliminating opportunity, access and achievement gaps.</a:t>
            </a:r>
            <a:endParaRPr sz="1410" b="0">
              <a:solidFill>
                <a:srgbClr val="1A4796"/>
              </a:solidFill>
              <a:latin typeface="Proxima Nova"/>
              <a:ea typeface="Proxima Nova"/>
              <a:cs typeface="Proxima Nova"/>
              <a:sym typeface="Proxima Nova"/>
            </a:endParaRPr>
          </a:p>
          <a:p>
            <a:pPr marL="0" lvl="0" indent="0" algn="l" rtl="0">
              <a:spcBef>
                <a:spcPts val="0"/>
              </a:spcBef>
              <a:spcAft>
                <a:spcPts val="0"/>
              </a:spcAft>
              <a:buSzPts val="990"/>
              <a:buNone/>
            </a:pPr>
            <a:endParaRPr sz="2520">
              <a:latin typeface="Proxima Nova"/>
              <a:ea typeface="Proxima Nova"/>
              <a:cs typeface="Proxima Nova"/>
              <a:sym typeface="Proxima Nova"/>
            </a:endParaRPr>
          </a:p>
        </p:txBody>
      </p:sp>
      <p:sp>
        <p:nvSpPr>
          <p:cNvPr id="295" name="Google Shape;295;p28"/>
          <p:cNvSpPr txBox="1">
            <a:spLocks noGrp="1"/>
          </p:cNvSpPr>
          <p:nvPr>
            <p:ph type="body" idx="2"/>
          </p:nvPr>
        </p:nvSpPr>
        <p:spPr>
          <a:xfrm>
            <a:off x="705725" y="1640425"/>
            <a:ext cx="8126700" cy="3436200"/>
          </a:xfrm>
          <a:prstGeom prst="rect">
            <a:avLst/>
          </a:prstGeom>
          <a:ln>
            <a:noFill/>
          </a:ln>
        </p:spPr>
        <p:txBody>
          <a:bodyPr spcFirstLastPara="1" wrap="square" lIns="91425" tIns="91425" rIns="91425" bIns="91425" anchor="t" anchorCtr="0">
            <a:noAutofit/>
          </a:bodyPr>
          <a:lstStyle/>
          <a:p>
            <a:pPr marL="0" lvl="0" indent="0" algn="ctr" rtl="0">
              <a:lnSpc>
                <a:spcPct val="90000"/>
              </a:lnSpc>
              <a:spcBef>
                <a:spcPts val="0"/>
              </a:spcBef>
              <a:spcAft>
                <a:spcPts val="0"/>
              </a:spcAft>
              <a:buClr>
                <a:schemeClr val="dk1"/>
              </a:buClr>
              <a:buSzPts val="1100"/>
              <a:buFont typeface="Arial"/>
              <a:buNone/>
            </a:pPr>
            <a:r>
              <a:rPr lang="en" sz="1900" b="1">
                <a:solidFill>
                  <a:srgbClr val="023E8A"/>
                </a:solidFill>
                <a:latin typeface="Raleway"/>
                <a:ea typeface="Raleway"/>
                <a:cs typeface="Raleway"/>
                <a:sym typeface="Raleway"/>
              </a:rPr>
              <a:t>KEY METRICS</a:t>
            </a:r>
            <a:endParaRPr sz="1900" b="1">
              <a:solidFill>
                <a:srgbClr val="023E8A"/>
              </a:solidFill>
              <a:latin typeface="Raleway"/>
              <a:ea typeface="Raleway"/>
              <a:cs typeface="Raleway"/>
              <a:sym typeface="Raleway"/>
            </a:endParaRPr>
          </a:p>
          <a:p>
            <a:pPr marL="0" lvl="0" indent="0" algn="ctr" rtl="0">
              <a:lnSpc>
                <a:spcPct val="90000"/>
              </a:lnSpc>
              <a:spcBef>
                <a:spcPts val="1200"/>
              </a:spcBef>
              <a:spcAft>
                <a:spcPts val="0"/>
              </a:spcAft>
              <a:buClr>
                <a:schemeClr val="dk1"/>
              </a:buClr>
              <a:buSzPts val="1100"/>
              <a:buFont typeface="Arial"/>
              <a:buNone/>
            </a:pPr>
            <a:r>
              <a:rPr lang="en" sz="1200" b="1">
                <a:solidFill>
                  <a:schemeClr val="dk1"/>
                </a:solidFill>
                <a:latin typeface="Proxima Nova"/>
                <a:ea typeface="Proxima Nova"/>
                <a:cs typeface="Proxima Nova"/>
                <a:sym typeface="Proxima Nova"/>
              </a:rPr>
              <a:t>Improve Pass Rates on Virginia Standards of Learning (SoL)</a:t>
            </a:r>
            <a:endParaRPr sz="1200" b="1">
              <a:solidFill>
                <a:schemeClr val="dk1"/>
              </a:solidFill>
              <a:latin typeface="Proxima Nova"/>
              <a:ea typeface="Proxima Nova"/>
              <a:cs typeface="Proxima Nova"/>
              <a:sym typeface="Proxima Nova"/>
            </a:endParaRPr>
          </a:p>
          <a:p>
            <a:pPr marL="0" lvl="0" indent="0" algn="l" rtl="0">
              <a:lnSpc>
                <a:spcPct val="50000"/>
              </a:lnSpc>
              <a:spcBef>
                <a:spcPts val="1200"/>
              </a:spcBef>
              <a:spcAft>
                <a:spcPts val="0"/>
              </a:spcAft>
              <a:buClr>
                <a:schemeClr val="dk1"/>
              </a:buClr>
              <a:buSzPts val="1100"/>
              <a:buFont typeface="Arial"/>
              <a:buNone/>
            </a:pPr>
            <a:r>
              <a:rPr lang="en" sz="1200">
                <a:solidFill>
                  <a:srgbClr val="0C8A44"/>
                </a:solidFill>
                <a:latin typeface="Proxima Nova"/>
                <a:ea typeface="Proxima Nova"/>
                <a:cs typeface="Proxima Nova"/>
                <a:sym typeface="Proxima Nova"/>
              </a:rPr>
              <a:t>75% Reading-</a:t>
            </a:r>
            <a:r>
              <a:rPr lang="en" sz="1200">
                <a:solidFill>
                  <a:srgbClr val="FF9900"/>
                </a:solidFill>
                <a:latin typeface="Proxima Nova"/>
                <a:ea typeface="Proxima Nova"/>
                <a:cs typeface="Proxima Nova"/>
                <a:sym typeface="Proxima Nova"/>
              </a:rPr>
              <a:t> </a:t>
            </a:r>
            <a:r>
              <a:rPr lang="en" sz="1200">
                <a:solidFill>
                  <a:srgbClr val="0C8A44"/>
                </a:solidFill>
                <a:latin typeface="Proxima Nova"/>
                <a:ea typeface="Proxima Nova"/>
                <a:cs typeface="Proxima Nova"/>
                <a:sym typeface="Proxima Nova"/>
              </a:rPr>
              <a:t>higher than state average</a:t>
            </a:r>
            <a:endParaRPr sz="1200">
              <a:solidFill>
                <a:srgbClr val="0C8A44"/>
              </a:solidFill>
              <a:latin typeface="Proxima Nova"/>
              <a:ea typeface="Proxima Nova"/>
              <a:cs typeface="Proxima Nova"/>
              <a:sym typeface="Proxima Nova"/>
            </a:endParaRPr>
          </a:p>
          <a:p>
            <a:pPr marL="0" lvl="0" indent="0" algn="l" rtl="0">
              <a:lnSpc>
                <a:spcPct val="50000"/>
              </a:lnSpc>
              <a:spcBef>
                <a:spcPts val="1200"/>
              </a:spcBef>
              <a:spcAft>
                <a:spcPts val="0"/>
              </a:spcAft>
              <a:buClr>
                <a:schemeClr val="dk1"/>
              </a:buClr>
              <a:buSzPts val="1100"/>
              <a:buFont typeface="Arial"/>
              <a:buNone/>
            </a:pPr>
            <a:r>
              <a:rPr lang="en" sz="1200">
                <a:solidFill>
                  <a:srgbClr val="0C8A44"/>
                </a:solidFill>
                <a:latin typeface="Proxima Nova"/>
                <a:ea typeface="Proxima Nova"/>
                <a:cs typeface="Proxima Nova"/>
                <a:sym typeface="Proxima Nova"/>
              </a:rPr>
              <a:t>74% Math- higher than (3% increase in 23-24)</a:t>
            </a:r>
            <a:endParaRPr sz="1200">
              <a:solidFill>
                <a:srgbClr val="0C8A44"/>
              </a:solidFill>
              <a:latin typeface="Proxima Nova"/>
              <a:ea typeface="Proxima Nova"/>
              <a:cs typeface="Proxima Nova"/>
              <a:sym typeface="Proxima Nova"/>
            </a:endParaRPr>
          </a:p>
          <a:p>
            <a:pPr marL="0" lvl="0" indent="0" algn="l" rtl="0">
              <a:lnSpc>
                <a:spcPct val="50000"/>
              </a:lnSpc>
              <a:spcBef>
                <a:spcPts val="1200"/>
              </a:spcBef>
              <a:spcAft>
                <a:spcPts val="0"/>
              </a:spcAft>
              <a:buClr>
                <a:schemeClr val="dk1"/>
              </a:buClr>
              <a:buSzPts val="1100"/>
              <a:buFont typeface="Arial"/>
              <a:buNone/>
            </a:pPr>
            <a:r>
              <a:rPr lang="en" sz="1200">
                <a:solidFill>
                  <a:srgbClr val="0C8A44"/>
                </a:solidFill>
                <a:latin typeface="Proxima Nova"/>
                <a:ea typeface="Proxima Nova"/>
                <a:cs typeface="Proxima Nova"/>
                <a:sym typeface="Proxima Nova"/>
              </a:rPr>
              <a:t>Science increased</a:t>
            </a:r>
            <a:endParaRPr sz="1200">
              <a:solidFill>
                <a:srgbClr val="0C8A44"/>
              </a:solidFill>
              <a:latin typeface="Proxima Nova"/>
              <a:ea typeface="Proxima Nova"/>
              <a:cs typeface="Proxima Nova"/>
              <a:sym typeface="Proxima Nova"/>
            </a:endParaRPr>
          </a:p>
          <a:p>
            <a:pPr marL="0" lvl="0" indent="0" algn="ctr" rtl="0">
              <a:lnSpc>
                <a:spcPct val="90000"/>
              </a:lnSpc>
              <a:spcBef>
                <a:spcPts val="1200"/>
              </a:spcBef>
              <a:spcAft>
                <a:spcPts val="0"/>
              </a:spcAft>
              <a:buClr>
                <a:schemeClr val="dk1"/>
              </a:buClr>
              <a:buSzPts val="1100"/>
              <a:buFont typeface="Arial"/>
              <a:buNone/>
            </a:pPr>
            <a:r>
              <a:rPr lang="en" sz="1200" b="1">
                <a:solidFill>
                  <a:schemeClr val="dk1"/>
                </a:solidFill>
                <a:latin typeface="Proxima Nova"/>
                <a:ea typeface="Proxima Nova"/>
                <a:cs typeface="Proxima Nova"/>
                <a:sym typeface="Proxima Nova"/>
              </a:rPr>
              <a:t>Reduce percentage of students in Virginia Language &amp; Literacy Screening System </a:t>
            </a:r>
            <a:endParaRPr sz="1200" b="1">
              <a:solidFill>
                <a:schemeClr val="dk1"/>
              </a:solidFill>
              <a:latin typeface="Proxima Nova"/>
              <a:ea typeface="Proxima Nova"/>
              <a:cs typeface="Proxima Nova"/>
              <a:sym typeface="Proxima Nova"/>
            </a:endParaRPr>
          </a:p>
          <a:p>
            <a:pPr marL="0" lvl="0" indent="0" algn="ctr" rtl="0">
              <a:lnSpc>
                <a:spcPct val="90000"/>
              </a:lnSpc>
              <a:spcBef>
                <a:spcPts val="1200"/>
              </a:spcBef>
              <a:spcAft>
                <a:spcPts val="0"/>
              </a:spcAft>
              <a:buClr>
                <a:schemeClr val="dk1"/>
              </a:buClr>
              <a:buSzPts val="1100"/>
              <a:buFont typeface="Arial"/>
              <a:buNone/>
            </a:pPr>
            <a:r>
              <a:rPr lang="en" sz="1200" b="1">
                <a:solidFill>
                  <a:schemeClr val="dk1"/>
                </a:solidFill>
                <a:latin typeface="Proxima Nova"/>
                <a:ea typeface="Proxima Nova"/>
                <a:cs typeface="Proxima Nova"/>
                <a:sym typeface="Proxima Nova"/>
              </a:rPr>
              <a:t>(VALLSS) High Risk Category to under 20% for K-3 </a:t>
            </a:r>
            <a:endParaRPr sz="1200" b="1">
              <a:solidFill>
                <a:schemeClr val="dk1"/>
              </a:solidFill>
              <a:latin typeface="Proxima Nova"/>
              <a:ea typeface="Proxima Nova"/>
              <a:cs typeface="Proxima Nova"/>
              <a:sym typeface="Proxima Nova"/>
            </a:endParaRPr>
          </a:p>
          <a:p>
            <a:pPr marL="0" lvl="0" indent="0" algn="l" rtl="0">
              <a:lnSpc>
                <a:spcPct val="90000"/>
              </a:lnSpc>
              <a:spcBef>
                <a:spcPts val="1200"/>
              </a:spcBef>
              <a:spcAft>
                <a:spcPts val="0"/>
              </a:spcAft>
              <a:buClr>
                <a:schemeClr val="dk1"/>
              </a:buClr>
              <a:buSzPts val="1100"/>
              <a:buFont typeface="Arial"/>
              <a:buNone/>
            </a:pPr>
            <a:r>
              <a:rPr lang="en" sz="1200">
                <a:solidFill>
                  <a:srgbClr val="0C8A44"/>
                </a:solidFill>
                <a:latin typeface="Proxima Nova"/>
                <a:ea typeface="Proxima Nova"/>
                <a:cs typeface="Proxima Nova"/>
                <a:sym typeface="Proxima Nova"/>
              </a:rPr>
              <a:t>Kindergarten met goal of under 20%; </a:t>
            </a:r>
            <a:r>
              <a:rPr lang="en" sz="1200">
                <a:solidFill>
                  <a:srgbClr val="CC0000"/>
                </a:solidFill>
                <a:latin typeface="Proxima Nova"/>
                <a:ea typeface="Proxima Nova"/>
                <a:cs typeface="Proxima Nova"/>
                <a:sym typeface="Proxima Nova"/>
              </a:rPr>
              <a:t>Grades 1-3 remained above 20%</a:t>
            </a:r>
            <a:endParaRPr sz="1200">
              <a:solidFill>
                <a:srgbClr val="CC0000"/>
              </a:solidFill>
              <a:latin typeface="Proxima Nova"/>
              <a:ea typeface="Proxima Nova"/>
              <a:cs typeface="Proxima Nova"/>
              <a:sym typeface="Proxima Nova"/>
            </a:endParaRPr>
          </a:p>
          <a:p>
            <a:pPr marL="0" lvl="0" indent="0" algn="l" rtl="0">
              <a:spcBef>
                <a:spcPts val="1200"/>
              </a:spcBef>
              <a:spcAft>
                <a:spcPts val="0"/>
              </a:spcAft>
              <a:buNone/>
            </a:pPr>
            <a:r>
              <a:rPr lang="en" sz="1200">
                <a:solidFill>
                  <a:srgbClr val="0C8A44"/>
                </a:solidFill>
                <a:latin typeface="Proxima Nova"/>
                <a:ea typeface="Proxima Nova"/>
                <a:cs typeface="Proxima Nova"/>
                <a:sym typeface="Proxima Nova"/>
              </a:rPr>
              <a:t>Course failure rates for MS decreased. </a:t>
            </a:r>
            <a:r>
              <a:rPr lang="en" sz="1200">
                <a:solidFill>
                  <a:srgbClr val="CC0000"/>
                </a:solidFill>
                <a:latin typeface="Proxima Nova"/>
                <a:ea typeface="Proxima Nova"/>
                <a:cs typeface="Proxima Nova"/>
                <a:sym typeface="Proxima Nova"/>
              </a:rPr>
              <a:t>Course failure rates for HS increased. </a:t>
            </a:r>
            <a:endParaRPr sz="1200">
              <a:solidFill>
                <a:srgbClr val="CC0000"/>
              </a:solidFill>
              <a:latin typeface="Proxima Nova"/>
              <a:ea typeface="Proxima Nova"/>
              <a:cs typeface="Proxima Nova"/>
              <a:sym typeface="Proxima Nova"/>
            </a:endParaRPr>
          </a:p>
          <a:p>
            <a:pPr marL="0" lvl="0" indent="0" algn="ctr" rtl="0">
              <a:lnSpc>
                <a:spcPct val="90000"/>
              </a:lnSpc>
              <a:spcBef>
                <a:spcPts val="1200"/>
              </a:spcBef>
              <a:spcAft>
                <a:spcPts val="0"/>
              </a:spcAft>
              <a:buClr>
                <a:schemeClr val="dk1"/>
              </a:buClr>
              <a:buSzPts val="1100"/>
              <a:buFont typeface="Arial"/>
              <a:buNone/>
            </a:pPr>
            <a:r>
              <a:rPr lang="en" sz="1200" b="1">
                <a:solidFill>
                  <a:schemeClr val="dk1"/>
                </a:solidFill>
                <a:latin typeface="Proxima Nova"/>
                <a:ea typeface="Proxima Nova"/>
                <a:cs typeface="Proxima Nova"/>
                <a:sym typeface="Proxima Nova"/>
              </a:rPr>
              <a:t>Achieve on-time graduation rates higher than the state</a:t>
            </a:r>
            <a:endParaRPr sz="1200">
              <a:solidFill>
                <a:srgbClr val="0C8A44"/>
              </a:solidFill>
              <a:latin typeface="Proxima Nova"/>
              <a:ea typeface="Proxima Nova"/>
              <a:cs typeface="Proxima Nova"/>
              <a:sym typeface="Proxima Nova"/>
            </a:endParaRPr>
          </a:p>
          <a:p>
            <a:pPr marL="0" lvl="0" indent="0" algn="l" rtl="0">
              <a:spcBef>
                <a:spcPts val="1200"/>
              </a:spcBef>
              <a:spcAft>
                <a:spcPts val="1200"/>
              </a:spcAft>
              <a:buNone/>
            </a:pPr>
            <a:r>
              <a:rPr lang="en" sz="1200">
                <a:solidFill>
                  <a:srgbClr val="0C8A44"/>
                </a:solidFill>
                <a:latin typeface="Proxima Nova"/>
                <a:ea typeface="Proxima Nova"/>
                <a:cs typeface="Proxima Nova"/>
                <a:sym typeface="Proxima Nova"/>
              </a:rPr>
              <a:t>Graduation rate increase from 93.1% to 93.% (at this time, State has not released their rate).</a:t>
            </a:r>
            <a:endParaRPr sz="1300">
              <a:solidFill>
                <a:srgbClr val="0C8A44"/>
              </a:solidFill>
              <a:latin typeface="Proxima Nova"/>
              <a:ea typeface="Proxima Nova"/>
              <a:cs typeface="Proxima Nova"/>
              <a:sym typeface="Proxima Nova"/>
            </a:endParaRPr>
          </a:p>
        </p:txBody>
      </p:sp>
      <p:grpSp>
        <p:nvGrpSpPr>
          <p:cNvPr id="296" name="Google Shape;296;p28"/>
          <p:cNvGrpSpPr/>
          <p:nvPr/>
        </p:nvGrpSpPr>
        <p:grpSpPr>
          <a:xfrm rot="-5400000">
            <a:off x="-2443322" y="2387932"/>
            <a:ext cx="5153587" cy="357550"/>
            <a:chOff x="-5025" y="5032775"/>
            <a:chExt cx="9148920" cy="110700"/>
          </a:xfrm>
        </p:grpSpPr>
        <p:sp>
          <p:nvSpPr>
            <p:cNvPr id="297" name="Google Shape;297;p28"/>
            <p:cNvSpPr/>
            <p:nvPr/>
          </p:nvSpPr>
          <p:spPr>
            <a:xfrm>
              <a:off x="-5025" y="5032775"/>
              <a:ext cx="1829700" cy="110700"/>
            </a:xfrm>
            <a:prstGeom prst="rect">
              <a:avLst/>
            </a:prstGeom>
            <a:solidFill>
              <a:srgbClr val="1A479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Barlow"/>
                <a:ea typeface="Barlow"/>
                <a:cs typeface="Barlow"/>
                <a:sym typeface="Barlow"/>
              </a:endParaRPr>
            </a:p>
          </p:txBody>
        </p:sp>
        <p:sp>
          <p:nvSpPr>
            <p:cNvPr id="298" name="Google Shape;298;p28"/>
            <p:cNvSpPr/>
            <p:nvPr/>
          </p:nvSpPr>
          <p:spPr>
            <a:xfrm>
              <a:off x="1824780" y="5032775"/>
              <a:ext cx="1829700" cy="110700"/>
            </a:xfrm>
            <a:prstGeom prst="rect">
              <a:avLst/>
            </a:prstGeom>
            <a:solidFill>
              <a:srgbClr val="6994D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Barlow"/>
                <a:ea typeface="Barlow"/>
                <a:cs typeface="Barlow"/>
                <a:sym typeface="Barlow"/>
              </a:endParaRPr>
            </a:p>
          </p:txBody>
        </p:sp>
        <p:sp>
          <p:nvSpPr>
            <p:cNvPr id="299" name="Google Shape;299;p28"/>
            <p:cNvSpPr/>
            <p:nvPr/>
          </p:nvSpPr>
          <p:spPr>
            <a:xfrm>
              <a:off x="3654585" y="5032775"/>
              <a:ext cx="1829700" cy="110700"/>
            </a:xfrm>
            <a:prstGeom prst="rect">
              <a:avLst/>
            </a:prstGeom>
            <a:solidFill>
              <a:srgbClr val="0C8A4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Barlow"/>
                <a:ea typeface="Barlow"/>
                <a:cs typeface="Barlow"/>
                <a:sym typeface="Barlow"/>
              </a:endParaRPr>
            </a:p>
          </p:txBody>
        </p:sp>
        <p:sp>
          <p:nvSpPr>
            <p:cNvPr id="300" name="Google Shape;300;p28"/>
            <p:cNvSpPr/>
            <p:nvPr/>
          </p:nvSpPr>
          <p:spPr>
            <a:xfrm>
              <a:off x="5484390" y="5032775"/>
              <a:ext cx="1829700" cy="110700"/>
            </a:xfrm>
            <a:prstGeom prst="rect">
              <a:avLst/>
            </a:prstGeom>
            <a:solidFill>
              <a:srgbClr val="94DB6A"/>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Barlow"/>
                <a:ea typeface="Barlow"/>
                <a:cs typeface="Barlow"/>
                <a:sym typeface="Barlow"/>
              </a:endParaRPr>
            </a:p>
          </p:txBody>
        </p:sp>
        <p:sp>
          <p:nvSpPr>
            <p:cNvPr id="301" name="Google Shape;301;p28"/>
            <p:cNvSpPr/>
            <p:nvPr/>
          </p:nvSpPr>
          <p:spPr>
            <a:xfrm>
              <a:off x="7314195" y="5032775"/>
              <a:ext cx="1829700" cy="110700"/>
            </a:xfrm>
            <a:prstGeom prst="rect">
              <a:avLst/>
            </a:prstGeom>
            <a:solidFill>
              <a:srgbClr val="FAA63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Barlow"/>
                <a:ea typeface="Barlow"/>
                <a:cs typeface="Barlow"/>
                <a:sym typeface="Barlow"/>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29"/>
          <p:cNvSpPr txBox="1">
            <a:spLocks noGrp="1"/>
          </p:cNvSpPr>
          <p:nvPr>
            <p:ph type="title"/>
          </p:nvPr>
        </p:nvSpPr>
        <p:spPr>
          <a:xfrm>
            <a:off x="705650" y="150500"/>
            <a:ext cx="8126700" cy="1767000"/>
          </a:xfrm>
          <a:prstGeom prst="rect">
            <a:avLst/>
          </a:prstGeom>
          <a:ln>
            <a:noFill/>
          </a:ln>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sz="3066" b="0">
                <a:solidFill>
                  <a:srgbClr val="0C8A44"/>
                </a:solidFill>
                <a:latin typeface="Raleway ExtraBold"/>
                <a:ea typeface="Raleway ExtraBold"/>
                <a:cs typeface="Raleway ExtraBold"/>
                <a:sym typeface="Raleway ExtraBold"/>
              </a:rPr>
              <a:t>AFFIRMING &amp; EMPOWERING COMMUNITIES</a:t>
            </a:r>
            <a:endParaRPr sz="3066" b="0">
              <a:solidFill>
                <a:srgbClr val="0C8A44"/>
              </a:solidFill>
              <a:latin typeface="Raleway ExtraBold"/>
              <a:ea typeface="Raleway ExtraBold"/>
              <a:cs typeface="Raleway ExtraBold"/>
              <a:sym typeface="Raleway ExtraBold"/>
            </a:endParaRPr>
          </a:p>
          <a:p>
            <a:pPr marL="0" lvl="0" indent="0" algn="ctr" rtl="0">
              <a:spcBef>
                <a:spcPts val="0"/>
              </a:spcBef>
              <a:spcAft>
                <a:spcPts val="0"/>
              </a:spcAft>
              <a:buNone/>
            </a:pPr>
            <a:endParaRPr sz="500" b="0">
              <a:solidFill>
                <a:srgbClr val="0C8A44"/>
              </a:solidFill>
              <a:latin typeface="Raleway ExtraBold"/>
              <a:ea typeface="Raleway ExtraBold"/>
              <a:cs typeface="Raleway ExtraBold"/>
              <a:sym typeface="Raleway ExtraBold"/>
            </a:endParaRPr>
          </a:p>
          <a:p>
            <a:pPr marL="0" lvl="0" indent="0" algn="ctr" rtl="0">
              <a:lnSpc>
                <a:spcPct val="115000"/>
              </a:lnSpc>
              <a:spcBef>
                <a:spcPts val="0"/>
              </a:spcBef>
              <a:spcAft>
                <a:spcPts val="0"/>
              </a:spcAft>
              <a:buNone/>
            </a:pPr>
            <a:endParaRPr sz="1100" b="0">
              <a:solidFill>
                <a:srgbClr val="0C8A44"/>
              </a:solidFill>
              <a:latin typeface="Raleway Medium"/>
              <a:ea typeface="Raleway Medium"/>
              <a:cs typeface="Raleway Medium"/>
              <a:sym typeface="Raleway Medium"/>
            </a:endParaRPr>
          </a:p>
          <a:p>
            <a:pPr marL="0" lvl="0" indent="0" algn="ctr" rtl="0">
              <a:lnSpc>
                <a:spcPct val="115000"/>
              </a:lnSpc>
              <a:spcBef>
                <a:spcPts val="0"/>
              </a:spcBef>
              <a:spcAft>
                <a:spcPts val="0"/>
              </a:spcAft>
              <a:buClr>
                <a:schemeClr val="dk1"/>
              </a:buClr>
              <a:buSzPct val="71223"/>
              <a:buFont typeface="Arial"/>
              <a:buNone/>
            </a:pPr>
            <a:r>
              <a:rPr lang="en" sz="1544" b="0">
                <a:solidFill>
                  <a:srgbClr val="0C8A44"/>
                </a:solidFill>
                <a:latin typeface="Proxima Nova"/>
                <a:ea typeface="Proxima Nova"/>
                <a:cs typeface="Proxima Nova"/>
                <a:sym typeface="Proxima Nova"/>
              </a:rPr>
              <a:t>ACPS commits to developing a culturally-responsive environment that respects and champions the diversity of life experiences of all stakeholders and supports the physical and mental health of our students, staff and families so they are actively empowered to engage in our school community.</a:t>
            </a:r>
            <a:endParaRPr sz="3244">
              <a:latin typeface="Proxima Nova"/>
              <a:ea typeface="Proxima Nova"/>
              <a:cs typeface="Proxima Nova"/>
              <a:sym typeface="Proxima Nova"/>
            </a:endParaRPr>
          </a:p>
        </p:txBody>
      </p:sp>
      <p:sp>
        <p:nvSpPr>
          <p:cNvPr id="307" name="Google Shape;307;p29"/>
          <p:cNvSpPr txBox="1">
            <a:spLocks noGrp="1"/>
          </p:cNvSpPr>
          <p:nvPr>
            <p:ph type="body" idx="1"/>
          </p:nvPr>
        </p:nvSpPr>
        <p:spPr>
          <a:xfrm>
            <a:off x="590450" y="1783875"/>
            <a:ext cx="8357100" cy="3246600"/>
          </a:xfrm>
          <a:prstGeom prst="rect">
            <a:avLst/>
          </a:prstGeom>
          <a:ln>
            <a:noFill/>
          </a:ln>
        </p:spPr>
        <p:txBody>
          <a:bodyPr spcFirstLastPara="1" wrap="square" lIns="91425" tIns="91425" rIns="91425" bIns="91425" anchor="t" anchorCtr="0">
            <a:normAutofit fontScale="92500" lnSpcReduction="20000"/>
          </a:bodyPr>
          <a:lstStyle/>
          <a:p>
            <a:pPr marL="0" lvl="0" indent="0" algn="ctr" rtl="0">
              <a:spcBef>
                <a:spcPts val="0"/>
              </a:spcBef>
              <a:spcAft>
                <a:spcPts val="0"/>
              </a:spcAft>
              <a:buNone/>
            </a:pPr>
            <a:r>
              <a:rPr lang="en" sz="1600" b="1">
                <a:solidFill>
                  <a:srgbClr val="0C8A44"/>
                </a:solidFill>
                <a:latin typeface="Proxima Nova"/>
                <a:ea typeface="Proxima Nova"/>
                <a:cs typeface="Proxima Nova"/>
                <a:sym typeface="Proxima Nova"/>
              </a:rPr>
              <a:t>MILESTONES</a:t>
            </a:r>
            <a:endParaRPr sz="1600" b="1">
              <a:solidFill>
                <a:srgbClr val="0C8A44"/>
              </a:solidFill>
              <a:latin typeface="Proxima Nova"/>
              <a:ea typeface="Proxima Nova"/>
              <a:cs typeface="Proxima Nova"/>
              <a:sym typeface="Proxima Nova"/>
            </a:endParaRPr>
          </a:p>
          <a:p>
            <a:pPr marL="457200" lvl="0" indent="-310832" algn="l" rtl="0">
              <a:spcBef>
                <a:spcPts val="1200"/>
              </a:spcBef>
              <a:spcAft>
                <a:spcPts val="0"/>
              </a:spcAft>
              <a:buClr>
                <a:srgbClr val="0C8A44"/>
              </a:buClr>
              <a:buSzPct val="100000"/>
              <a:buFont typeface="Proxima Nova"/>
              <a:buChar char="➢"/>
            </a:pPr>
            <a:r>
              <a:rPr lang="en">
                <a:solidFill>
                  <a:srgbClr val="0C8A44"/>
                </a:solidFill>
                <a:latin typeface="Proxima Nova"/>
                <a:ea typeface="Proxima Nova"/>
                <a:cs typeface="Proxima Nova"/>
                <a:sym typeface="Proxima Nova"/>
              </a:rPr>
              <a:t>Launched </a:t>
            </a:r>
            <a:r>
              <a:rPr lang="en" i="1">
                <a:solidFill>
                  <a:srgbClr val="0C8A44"/>
                </a:solidFill>
                <a:latin typeface="Proxima Nova"/>
                <a:ea typeface="Proxima Nova"/>
                <a:cs typeface="Proxima Nova"/>
                <a:sym typeface="Proxima Nova"/>
              </a:rPr>
              <a:t>Communities in Schools </a:t>
            </a:r>
            <a:r>
              <a:rPr lang="en">
                <a:solidFill>
                  <a:srgbClr val="0C8A44"/>
                </a:solidFill>
                <a:latin typeface="Proxima Nova"/>
                <a:ea typeface="Proxima Nova"/>
                <a:cs typeface="Proxima Nova"/>
                <a:sym typeface="Proxima Nova"/>
              </a:rPr>
              <a:t>partnership</a:t>
            </a:r>
            <a:endParaRPr>
              <a:solidFill>
                <a:srgbClr val="0C8A44"/>
              </a:solidFill>
              <a:latin typeface="Proxima Nova"/>
              <a:ea typeface="Proxima Nova"/>
              <a:cs typeface="Proxima Nova"/>
              <a:sym typeface="Proxima Nova"/>
            </a:endParaRPr>
          </a:p>
          <a:p>
            <a:pPr marL="457200" lvl="0" indent="-310832" algn="l" rtl="0">
              <a:spcBef>
                <a:spcPts val="1000"/>
              </a:spcBef>
              <a:spcAft>
                <a:spcPts val="0"/>
              </a:spcAft>
              <a:buClr>
                <a:srgbClr val="0C8A44"/>
              </a:buClr>
              <a:buSzPct val="100000"/>
              <a:buFont typeface="Proxima Nova"/>
              <a:buChar char="➢"/>
            </a:pPr>
            <a:r>
              <a:rPr lang="en">
                <a:solidFill>
                  <a:srgbClr val="0C8A44"/>
                </a:solidFill>
                <a:latin typeface="Proxima Nova"/>
                <a:ea typeface="Proxima Nova"/>
                <a:cs typeface="Proxima Nova"/>
                <a:sym typeface="Proxima Nova"/>
              </a:rPr>
              <a:t>Developed and began implementing personal device-free education policy</a:t>
            </a:r>
            <a:endParaRPr>
              <a:solidFill>
                <a:srgbClr val="0C8A44"/>
              </a:solidFill>
              <a:latin typeface="Proxima Nova"/>
              <a:ea typeface="Proxima Nova"/>
              <a:cs typeface="Proxima Nova"/>
              <a:sym typeface="Proxima Nova"/>
            </a:endParaRPr>
          </a:p>
          <a:p>
            <a:pPr marL="457200" lvl="0" indent="-310832" algn="l" rtl="0">
              <a:spcBef>
                <a:spcPts val="1000"/>
              </a:spcBef>
              <a:spcAft>
                <a:spcPts val="0"/>
              </a:spcAft>
              <a:buClr>
                <a:srgbClr val="0C8A44"/>
              </a:buClr>
              <a:buSzPct val="100000"/>
              <a:buFont typeface="Proxima Nova"/>
              <a:buChar char="➢"/>
            </a:pPr>
            <a:r>
              <a:rPr lang="en">
                <a:solidFill>
                  <a:srgbClr val="0C8A44"/>
                </a:solidFill>
                <a:latin typeface="Proxima Nova"/>
                <a:ea typeface="Proxima Nova"/>
                <a:cs typeface="Proxima Nova"/>
                <a:sym typeface="Proxima Nova"/>
              </a:rPr>
              <a:t>Established a coordinator of school counseling</a:t>
            </a:r>
            <a:endParaRPr>
              <a:solidFill>
                <a:srgbClr val="0C8A44"/>
              </a:solidFill>
              <a:latin typeface="Proxima Nova"/>
              <a:ea typeface="Proxima Nova"/>
              <a:cs typeface="Proxima Nova"/>
              <a:sym typeface="Proxima Nova"/>
            </a:endParaRPr>
          </a:p>
          <a:p>
            <a:pPr marL="457200" lvl="0" indent="-310832" algn="l" rtl="0">
              <a:spcBef>
                <a:spcPts val="1000"/>
              </a:spcBef>
              <a:spcAft>
                <a:spcPts val="0"/>
              </a:spcAft>
              <a:buClr>
                <a:srgbClr val="0C8A44"/>
              </a:buClr>
              <a:buSzPct val="100000"/>
              <a:buFont typeface="Proxima Nova"/>
              <a:buChar char="➢"/>
            </a:pPr>
            <a:r>
              <a:rPr lang="en">
                <a:solidFill>
                  <a:srgbClr val="0C8A44"/>
                </a:solidFill>
                <a:latin typeface="Proxima Nova"/>
                <a:ea typeface="Proxima Nova"/>
                <a:cs typeface="Proxima Nova"/>
                <a:sym typeface="Proxima Nova"/>
              </a:rPr>
              <a:t>Trained staff on </a:t>
            </a:r>
            <a:r>
              <a:rPr lang="en" i="1">
                <a:solidFill>
                  <a:srgbClr val="0C8A44"/>
                </a:solidFill>
                <a:latin typeface="Proxima Nova"/>
                <a:ea typeface="Proxima Nova"/>
                <a:cs typeface="Proxima Nova"/>
                <a:sym typeface="Proxima Nova"/>
              </a:rPr>
              <a:t>Teen Mental Health First Aid</a:t>
            </a:r>
            <a:endParaRPr i="1">
              <a:solidFill>
                <a:srgbClr val="0C8A44"/>
              </a:solidFill>
              <a:latin typeface="Proxima Nova"/>
              <a:ea typeface="Proxima Nova"/>
              <a:cs typeface="Proxima Nova"/>
              <a:sym typeface="Proxima Nova"/>
            </a:endParaRPr>
          </a:p>
          <a:p>
            <a:pPr marL="457200" lvl="0" indent="-310832" algn="l" rtl="0">
              <a:spcBef>
                <a:spcPts val="1000"/>
              </a:spcBef>
              <a:spcAft>
                <a:spcPts val="0"/>
              </a:spcAft>
              <a:buClr>
                <a:srgbClr val="0C8A44"/>
              </a:buClr>
              <a:buSzPct val="100000"/>
              <a:buFont typeface="Proxima Nova"/>
              <a:buChar char="➢"/>
            </a:pPr>
            <a:r>
              <a:rPr lang="en">
                <a:solidFill>
                  <a:srgbClr val="0C8A44"/>
                </a:solidFill>
                <a:latin typeface="Proxima Nova"/>
                <a:ea typeface="Proxima Nova"/>
                <a:cs typeface="Proxima Nova"/>
                <a:sym typeface="Proxima Nova"/>
              </a:rPr>
              <a:t>Implemented use of </a:t>
            </a:r>
            <a:r>
              <a:rPr lang="en" i="1">
                <a:solidFill>
                  <a:srgbClr val="0C8A44"/>
                </a:solidFill>
                <a:latin typeface="Proxima Nova"/>
                <a:ea typeface="Proxima Nova"/>
                <a:cs typeface="Proxima Nova"/>
                <a:sym typeface="Proxima Nova"/>
              </a:rPr>
              <a:t>Remind</a:t>
            </a:r>
            <a:r>
              <a:rPr lang="en">
                <a:solidFill>
                  <a:srgbClr val="0C8A44"/>
                </a:solidFill>
                <a:latin typeface="Proxima Nova"/>
                <a:ea typeface="Proxima Nova"/>
                <a:cs typeface="Proxima Nova"/>
                <a:sym typeface="Proxima Nova"/>
              </a:rPr>
              <a:t> communication platform at all schools</a:t>
            </a:r>
            <a:endParaRPr>
              <a:solidFill>
                <a:srgbClr val="0C8A44"/>
              </a:solidFill>
              <a:latin typeface="Proxima Nova"/>
              <a:ea typeface="Proxima Nova"/>
              <a:cs typeface="Proxima Nova"/>
              <a:sym typeface="Proxima Nova"/>
            </a:endParaRPr>
          </a:p>
          <a:p>
            <a:pPr marL="457200" lvl="0" indent="-310832" algn="l" rtl="0">
              <a:spcBef>
                <a:spcPts val="1000"/>
              </a:spcBef>
              <a:spcAft>
                <a:spcPts val="0"/>
              </a:spcAft>
              <a:buClr>
                <a:srgbClr val="0C8A44"/>
              </a:buClr>
              <a:buSzPct val="100000"/>
              <a:buFont typeface="Proxima Nova"/>
              <a:buChar char="➢"/>
            </a:pPr>
            <a:r>
              <a:rPr lang="en">
                <a:solidFill>
                  <a:srgbClr val="0C8A44"/>
                </a:solidFill>
                <a:latin typeface="Proxima Nova"/>
                <a:ea typeface="Proxima Nova"/>
                <a:cs typeface="Proxima Nova"/>
                <a:sym typeface="Proxima Nova"/>
              </a:rPr>
              <a:t>Transitioned to a new division website template intended to improve usability &amp; family and community engagement </a:t>
            </a:r>
            <a:endParaRPr>
              <a:solidFill>
                <a:srgbClr val="0C8A44"/>
              </a:solidFill>
              <a:latin typeface="Proxima Nova"/>
              <a:ea typeface="Proxima Nova"/>
              <a:cs typeface="Proxima Nova"/>
              <a:sym typeface="Proxima Nova"/>
            </a:endParaRPr>
          </a:p>
          <a:p>
            <a:pPr marL="457200" lvl="0" indent="-310832" algn="l" rtl="0">
              <a:spcBef>
                <a:spcPts val="1000"/>
              </a:spcBef>
              <a:spcAft>
                <a:spcPts val="0"/>
              </a:spcAft>
              <a:buClr>
                <a:srgbClr val="0C8A44"/>
              </a:buClr>
              <a:buSzPct val="100000"/>
              <a:buFont typeface="Proxima Nova"/>
              <a:buChar char="➢"/>
            </a:pPr>
            <a:r>
              <a:rPr lang="en">
                <a:solidFill>
                  <a:srgbClr val="0C8A44"/>
                </a:solidFill>
                <a:latin typeface="Proxima Nova"/>
                <a:ea typeface="Proxima Nova"/>
                <a:cs typeface="Proxima Nova"/>
                <a:sym typeface="Proxima Nova"/>
              </a:rPr>
              <a:t>Introduced new visitor management system</a:t>
            </a:r>
            <a:endParaRPr>
              <a:solidFill>
                <a:srgbClr val="0C8A44"/>
              </a:solidFill>
              <a:latin typeface="Proxima Nova"/>
              <a:ea typeface="Proxima Nova"/>
              <a:cs typeface="Proxima Nova"/>
              <a:sym typeface="Proxima Nova"/>
            </a:endParaRPr>
          </a:p>
          <a:p>
            <a:pPr marL="457200" lvl="0" indent="-310832" algn="l" rtl="0">
              <a:spcBef>
                <a:spcPts val="1000"/>
              </a:spcBef>
              <a:spcAft>
                <a:spcPts val="1000"/>
              </a:spcAft>
              <a:buClr>
                <a:srgbClr val="0C8A44"/>
              </a:buClr>
              <a:buSzPct val="100000"/>
              <a:buFont typeface="Proxima Nova"/>
              <a:buChar char="➢"/>
            </a:pPr>
            <a:r>
              <a:rPr lang="en">
                <a:solidFill>
                  <a:srgbClr val="0C8A44"/>
                </a:solidFill>
                <a:latin typeface="Proxima Nova"/>
                <a:ea typeface="Proxima Nova"/>
                <a:cs typeface="Proxima Nova"/>
                <a:sym typeface="Proxima Nova"/>
              </a:rPr>
              <a:t>Increased number of school-based vaccine clinics offered over throughout the year</a:t>
            </a:r>
            <a:endParaRPr>
              <a:solidFill>
                <a:srgbClr val="0C8A44"/>
              </a:solidFill>
              <a:latin typeface="Proxima Nova"/>
              <a:ea typeface="Proxima Nova"/>
              <a:cs typeface="Proxima Nova"/>
              <a:sym typeface="Proxima Nova"/>
            </a:endParaRPr>
          </a:p>
        </p:txBody>
      </p:sp>
      <p:grpSp>
        <p:nvGrpSpPr>
          <p:cNvPr id="308" name="Google Shape;308;p29"/>
          <p:cNvGrpSpPr/>
          <p:nvPr/>
        </p:nvGrpSpPr>
        <p:grpSpPr>
          <a:xfrm rot="-5400000">
            <a:off x="-2443322" y="2387932"/>
            <a:ext cx="5153587" cy="357550"/>
            <a:chOff x="-5025" y="5032775"/>
            <a:chExt cx="9148920" cy="110700"/>
          </a:xfrm>
        </p:grpSpPr>
        <p:sp>
          <p:nvSpPr>
            <p:cNvPr id="309" name="Google Shape;309;p29"/>
            <p:cNvSpPr/>
            <p:nvPr/>
          </p:nvSpPr>
          <p:spPr>
            <a:xfrm>
              <a:off x="-5025" y="5032775"/>
              <a:ext cx="1829700" cy="110700"/>
            </a:xfrm>
            <a:prstGeom prst="rect">
              <a:avLst/>
            </a:prstGeom>
            <a:solidFill>
              <a:srgbClr val="1A479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Barlow"/>
                <a:ea typeface="Barlow"/>
                <a:cs typeface="Barlow"/>
                <a:sym typeface="Barlow"/>
              </a:endParaRPr>
            </a:p>
          </p:txBody>
        </p:sp>
        <p:sp>
          <p:nvSpPr>
            <p:cNvPr id="310" name="Google Shape;310;p29"/>
            <p:cNvSpPr/>
            <p:nvPr/>
          </p:nvSpPr>
          <p:spPr>
            <a:xfrm>
              <a:off x="1824780" y="5032775"/>
              <a:ext cx="1829700" cy="110700"/>
            </a:xfrm>
            <a:prstGeom prst="rect">
              <a:avLst/>
            </a:prstGeom>
            <a:solidFill>
              <a:srgbClr val="6994D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Barlow"/>
                <a:ea typeface="Barlow"/>
                <a:cs typeface="Barlow"/>
                <a:sym typeface="Barlow"/>
              </a:endParaRPr>
            </a:p>
          </p:txBody>
        </p:sp>
        <p:sp>
          <p:nvSpPr>
            <p:cNvPr id="311" name="Google Shape;311;p29"/>
            <p:cNvSpPr/>
            <p:nvPr/>
          </p:nvSpPr>
          <p:spPr>
            <a:xfrm>
              <a:off x="3654585" y="5032775"/>
              <a:ext cx="1829700" cy="110700"/>
            </a:xfrm>
            <a:prstGeom prst="rect">
              <a:avLst/>
            </a:prstGeom>
            <a:solidFill>
              <a:srgbClr val="0C8A4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Barlow"/>
                <a:ea typeface="Barlow"/>
                <a:cs typeface="Barlow"/>
                <a:sym typeface="Barlow"/>
              </a:endParaRPr>
            </a:p>
          </p:txBody>
        </p:sp>
        <p:sp>
          <p:nvSpPr>
            <p:cNvPr id="312" name="Google Shape;312;p29"/>
            <p:cNvSpPr/>
            <p:nvPr/>
          </p:nvSpPr>
          <p:spPr>
            <a:xfrm>
              <a:off x="5484390" y="5032775"/>
              <a:ext cx="1829700" cy="110700"/>
            </a:xfrm>
            <a:prstGeom prst="rect">
              <a:avLst/>
            </a:prstGeom>
            <a:solidFill>
              <a:srgbClr val="94DB6A"/>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Barlow"/>
                <a:ea typeface="Barlow"/>
                <a:cs typeface="Barlow"/>
                <a:sym typeface="Barlow"/>
              </a:endParaRPr>
            </a:p>
          </p:txBody>
        </p:sp>
        <p:sp>
          <p:nvSpPr>
            <p:cNvPr id="313" name="Google Shape;313;p29"/>
            <p:cNvSpPr/>
            <p:nvPr/>
          </p:nvSpPr>
          <p:spPr>
            <a:xfrm>
              <a:off x="7314195" y="5032775"/>
              <a:ext cx="1829700" cy="110700"/>
            </a:xfrm>
            <a:prstGeom prst="rect">
              <a:avLst/>
            </a:prstGeom>
            <a:solidFill>
              <a:srgbClr val="FAA63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Barlow"/>
                <a:ea typeface="Barlow"/>
                <a:cs typeface="Barlow"/>
                <a:sym typeface="Barlow"/>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30"/>
          <p:cNvSpPr txBox="1">
            <a:spLocks noGrp="1"/>
          </p:cNvSpPr>
          <p:nvPr>
            <p:ph type="title"/>
          </p:nvPr>
        </p:nvSpPr>
        <p:spPr>
          <a:xfrm>
            <a:off x="705650" y="150500"/>
            <a:ext cx="8126700" cy="1767000"/>
          </a:xfrm>
          <a:prstGeom prst="rect">
            <a:avLst/>
          </a:prstGeom>
          <a:ln>
            <a:noFill/>
          </a:ln>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sz="3066" b="0">
                <a:solidFill>
                  <a:srgbClr val="0C8A44"/>
                </a:solidFill>
                <a:latin typeface="Raleway ExtraBold"/>
                <a:ea typeface="Raleway ExtraBold"/>
                <a:cs typeface="Raleway ExtraBold"/>
                <a:sym typeface="Raleway ExtraBold"/>
              </a:rPr>
              <a:t>AFFIRMING &amp; EMPOWERING COMMUNITIES</a:t>
            </a:r>
            <a:endParaRPr sz="3066" b="0">
              <a:solidFill>
                <a:srgbClr val="0C8A44"/>
              </a:solidFill>
              <a:latin typeface="Raleway ExtraBold"/>
              <a:ea typeface="Raleway ExtraBold"/>
              <a:cs typeface="Raleway ExtraBold"/>
              <a:sym typeface="Raleway ExtraBold"/>
            </a:endParaRPr>
          </a:p>
          <a:p>
            <a:pPr marL="0" lvl="0" indent="0" algn="ctr" rtl="0">
              <a:spcBef>
                <a:spcPts val="0"/>
              </a:spcBef>
              <a:spcAft>
                <a:spcPts val="0"/>
              </a:spcAft>
              <a:buNone/>
            </a:pPr>
            <a:endParaRPr sz="500" b="0">
              <a:solidFill>
                <a:srgbClr val="0C8A44"/>
              </a:solidFill>
              <a:latin typeface="Raleway ExtraBold"/>
              <a:ea typeface="Raleway ExtraBold"/>
              <a:cs typeface="Raleway ExtraBold"/>
              <a:sym typeface="Raleway ExtraBold"/>
            </a:endParaRPr>
          </a:p>
          <a:p>
            <a:pPr marL="0" lvl="0" indent="0" algn="ctr" rtl="0">
              <a:lnSpc>
                <a:spcPct val="115000"/>
              </a:lnSpc>
              <a:spcBef>
                <a:spcPts val="0"/>
              </a:spcBef>
              <a:spcAft>
                <a:spcPts val="0"/>
              </a:spcAft>
              <a:buNone/>
            </a:pPr>
            <a:endParaRPr sz="1100" b="0">
              <a:solidFill>
                <a:srgbClr val="0C8A44"/>
              </a:solidFill>
              <a:latin typeface="Raleway Medium"/>
              <a:ea typeface="Raleway Medium"/>
              <a:cs typeface="Raleway Medium"/>
              <a:sym typeface="Raleway Medium"/>
            </a:endParaRPr>
          </a:p>
          <a:p>
            <a:pPr marL="0" lvl="0" indent="0" algn="ctr" rtl="0">
              <a:lnSpc>
                <a:spcPct val="115000"/>
              </a:lnSpc>
              <a:spcBef>
                <a:spcPts val="0"/>
              </a:spcBef>
              <a:spcAft>
                <a:spcPts val="0"/>
              </a:spcAft>
              <a:buClr>
                <a:schemeClr val="dk1"/>
              </a:buClr>
              <a:buSzPct val="71223"/>
              <a:buFont typeface="Arial"/>
              <a:buNone/>
            </a:pPr>
            <a:r>
              <a:rPr lang="en" sz="1544" b="0">
                <a:solidFill>
                  <a:srgbClr val="0C8A44"/>
                </a:solidFill>
                <a:latin typeface="Proxima Nova"/>
                <a:ea typeface="Proxima Nova"/>
                <a:cs typeface="Proxima Nova"/>
                <a:sym typeface="Proxima Nova"/>
              </a:rPr>
              <a:t>ACPS commits to developing a culturally-responsive environment that respects and champions the diversity of life experiences of all stakeholders and supports the physical and mental health of our students, staff and families so they are actively empowered to engage in our school community.</a:t>
            </a:r>
            <a:endParaRPr sz="3244">
              <a:latin typeface="Proxima Nova"/>
              <a:ea typeface="Proxima Nova"/>
              <a:cs typeface="Proxima Nova"/>
              <a:sym typeface="Proxima Nova"/>
            </a:endParaRPr>
          </a:p>
        </p:txBody>
      </p:sp>
      <p:sp>
        <p:nvSpPr>
          <p:cNvPr id="319" name="Google Shape;319;p30"/>
          <p:cNvSpPr txBox="1">
            <a:spLocks noGrp="1"/>
          </p:cNvSpPr>
          <p:nvPr>
            <p:ph type="body" idx="1"/>
          </p:nvPr>
        </p:nvSpPr>
        <p:spPr>
          <a:xfrm>
            <a:off x="652725" y="1847375"/>
            <a:ext cx="8357100" cy="3246600"/>
          </a:xfrm>
          <a:prstGeom prst="rect">
            <a:avLst/>
          </a:prstGeom>
          <a:ln>
            <a:noFill/>
          </a:ln>
        </p:spPr>
        <p:txBody>
          <a:bodyPr spcFirstLastPara="1" wrap="square" lIns="91425" tIns="91425" rIns="91425" bIns="91425" anchor="t" anchorCtr="0">
            <a:normAutofit/>
          </a:bodyPr>
          <a:lstStyle/>
          <a:p>
            <a:pPr marL="0" lvl="0" indent="0" algn="ctr" rtl="0">
              <a:spcBef>
                <a:spcPts val="0"/>
              </a:spcBef>
              <a:spcAft>
                <a:spcPts val="0"/>
              </a:spcAft>
              <a:buNone/>
            </a:pPr>
            <a:r>
              <a:rPr lang="en" sz="1600" b="1">
                <a:solidFill>
                  <a:srgbClr val="0C8A44"/>
                </a:solidFill>
                <a:latin typeface="Proxima Nova"/>
                <a:ea typeface="Proxima Nova"/>
                <a:cs typeface="Proxima Nova"/>
                <a:sym typeface="Proxima Nova"/>
              </a:rPr>
              <a:t>KEY METRICS</a:t>
            </a:r>
            <a:endParaRPr sz="1600" b="1">
              <a:solidFill>
                <a:srgbClr val="0C8A44"/>
              </a:solidFill>
              <a:latin typeface="Proxima Nova"/>
              <a:ea typeface="Proxima Nova"/>
              <a:cs typeface="Proxima Nova"/>
              <a:sym typeface="Proxima Nova"/>
            </a:endParaRPr>
          </a:p>
          <a:p>
            <a:pPr marL="457200" lvl="0" indent="-317500" algn="l" rtl="0">
              <a:spcBef>
                <a:spcPts val="1200"/>
              </a:spcBef>
              <a:spcAft>
                <a:spcPts val="0"/>
              </a:spcAft>
              <a:buClr>
                <a:srgbClr val="0C8A44"/>
              </a:buClr>
              <a:buSzPts val="1400"/>
              <a:buFont typeface="Proxima Nova"/>
              <a:buChar char="➢"/>
            </a:pPr>
            <a:r>
              <a:rPr lang="en">
                <a:solidFill>
                  <a:srgbClr val="0C8A44"/>
                </a:solidFill>
                <a:latin typeface="Proxima Nova"/>
                <a:ea typeface="Proxima Nova"/>
                <a:cs typeface="Proxima Nova"/>
                <a:sym typeface="Proxima Nova"/>
              </a:rPr>
              <a:t>45% of teachers certified in Culturally Responsive Education (up from 33% in 23-24)</a:t>
            </a:r>
            <a:endParaRPr>
              <a:solidFill>
                <a:srgbClr val="0C8A44"/>
              </a:solidFill>
              <a:latin typeface="Proxima Nova"/>
              <a:ea typeface="Proxima Nova"/>
              <a:cs typeface="Proxima Nova"/>
              <a:sym typeface="Proxima Nova"/>
            </a:endParaRPr>
          </a:p>
          <a:p>
            <a:pPr marL="457200" lvl="0" indent="-317500" algn="l" rtl="0">
              <a:spcBef>
                <a:spcPts val="1000"/>
              </a:spcBef>
              <a:spcAft>
                <a:spcPts val="0"/>
              </a:spcAft>
              <a:buClr>
                <a:srgbClr val="980000"/>
              </a:buClr>
              <a:buSzPts val="1400"/>
              <a:buFont typeface="Proxima Nova"/>
              <a:buChar char="➢"/>
            </a:pPr>
            <a:r>
              <a:rPr lang="en">
                <a:solidFill>
                  <a:srgbClr val="980000"/>
                </a:solidFill>
                <a:latin typeface="Proxima Nova"/>
                <a:ea typeface="Proxima Nova"/>
                <a:cs typeface="Proxima Nova"/>
                <a:sym typeface="Proxima Nova"/>
              </a:rPr>
              <a:t>Teacher demographics remained unchanged at 13% people of color. Goal is more closely resemble student diversity (42% of color)</a:t>
            </a:r>
            <a:endParaRPr>
              <a:solidFill>
                <a:srgbClr val="980000"/>
              </a:solidFill>
              <a:latin typeface="Proxima Nova"/>
              <a:ea typeface="Proxima Nova"/>
              <a:cs typeface="Proxima Nova"/>
              <a:sym typeface="Proxima Nova"/>
            </a:endParaRPr>
          </a:p>
          <a:p>
            <a:pPr marL="457200" lvl="0" indent="-317500" algn="l" rtl="0">
              <a:spcBef>
                <a:spcPts val="1000"/>
              </a:spcBef>
              <a:spcAft>
                <a:spcPts val="0"/>
              </a:spcAft>
              <a:buClr>
                <a:srgbClr val="0C8A44"/>
              </a:buClr>
              <a:buSzPts val="1400"/>
              <a:buFont typeface="Proxima Nova"/>
              <a:buChar char="➢"/>
            </a:pPr>
            <a:r>
              <a:rPr lang="en">
                <a:solidFill>
                  <a:srgbClr val="0C8A44"/>
                </a:solidFill>
                <a:latin typeface="Proxima Nova"/>
                <a:ea typeface="Proxima Nova"/>
                <a:cs typeface="Proxima Nova"/>
                <a:sym typeface="Proxima Nova"/>
              </a:rPr>
              <a:t>Decreased chronic absenteeism  (net decrease of 6% since 22-23)</a:t>
            </a:r>
            <a:endParaRPr>
              <a:solidFill>
                <a:srgbClr val="0C8A44"/>
              </a:solidFill>
              <a:latin typeface="Proxima Nova"/>
              <a:ea typeface="Proxima Nova"/>
              <a:cs typeface="Proxima Nova"/>
              <a:sym typeface="Proxima Nova"/>
            </a:endParaRPr>
          </a:p>
          <a:p>
            <a:pPr marL="457200" lvl="0" indent="-317500" algn="l" rtl="0">
              <a:spcBef>
                <a:spcPts val="1000"/>
              </a:spcBef>
              <a:spcAft>
                <a:spcPts val="1000"/>
              </a:spcAft>
              <a:buClr>
                <a:srgbClr val="0C8A44"/>
              </a:buClr>
              <a:buSzPts val="1400"/>
              <a:buFont typeface="Proxima Nova"/>
              <a:buChar char="➢"/>
            </a:pPr>
            <a:r>
              <a:rPr lang="en">
                <a:solidFill>
                  <a:srgbClr val="0C8A44"/>
                </a:solidFill>
                <a:latin typeface="Proxima Nova"/>
                <a:ea typeface="Proxima Nova"/>
                <a:cs typeface="Proxima Nova"/>
                <a:sym typeface="Proxima Nova"/>
              </a:rPr>
              <a:t>Increased or maintained positive feelings from community in all three indicators</a:t>
            </a:r>
            <a:endParaRPr>
              <a:solidFill>
                <a:srgbClr val="0C8A44"/>
              </a:solidFill>
              <a:latin typeface="Proxima Nova"/>
              <a:ea typeface="Proxima Nova"/>
              <a:cs typeface="Proxima Nova"/>
              <a:sym typeface="Proxima Nova"/>
            </a:endParaRPr>
          </a:p>
        </p:txBody>
      </p:sp>
      <p:grpSp>
        <p:nvGrpSpPr>
          <p:cNvPr id="320" name="Google Shape;320;p30"/>
          <p:cNvGrpSpPr/>
          <p:nvPr/>
        </p:nvGrpSpPr>
        <p:grpSpPr>
          <a:xfrm rot="-5400000">
            <a:off x="-2443322" y="2387932"/>
            <a:ext cx="5153587" cy="357550"/>
            <a:chOff x="-5025" y="5032775"/>
            <a:chExt cx="9148920" cy="110700"/>
          </a:xfrm>
        </p:grpSpPr>
        <p:sp>
          <p:nvSpPr>
            <p:cNvPr id="321" name="Google Shape;321;p30"/>
            <p:cNvSpPr/>
            <p:nvPr/>
          </p:nvSpPr>
          <p:spPr>
            <a:xfrm>
              <a:off x="-5025" y="5032775"/>
              <a:ext cx="1829700" cy="110700"/>
            </a:xfrm>
            <a:prstGeom prst="rect">
              <a:avLst/>
            </a:prstGeom>
            <a:solidFill>
              <a:srgbClr val="1A479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Barlow"/>
                <a:ea typeface="Barlow"/>
                <a:cs typeface="Barlow"/>
                <a:sym typeface="Barlow"/>
              </a:endParaRPr>
            </a:p>
          </p:txBody>
        </p:sp>
        <p:sp>
          <p:nvSpPr>
            <p:cNvPr id="322" name="Google Shape;322;p30"/>
            <p:cNvSpPr/>
            <p:nvPr/>
          </p:nvSpPr>
          <p:spPr>
            <a:xfrm>
              <a:off x="1824780" y="5032775"/>
              <a:ext cx="1829700" cy="110700"/>
            </a:xfrm>
            <a:prstGeom prst="rect">
              <a:avLst/>
            </a:prstGeom>
            <a:solidFill>
              <a:srgbClr val="6994D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Barlow"/>
                <a:ea typeface="Barlow"/>
                <a:cs typeface="Barlow"/>
                <a:sym typeface="Barlow"/>
              </a:endParaRPr>
            </a:p>
          </p:txBody>
        </p:sp>
        <p:sp>
          <p:nvSpPr>
            <p:cNvPr id="323" name="Google Shape;323;p30"/>
            <p:cNvSpPr/>
            <p:nvPr/>
          </p:nvSpPr>
          <p:spPr>
            <a:xfrm>
              <a:off x="3654585" y="5032775"/>
              <a:ext cx="1829700" cy="110700"/>
            </a:xfrm>
            <a:prstGeom prst="rect">
              <a:avLst/>
            </a:prstGeom>
            <a:solidFill>
              <a:srgbClr val="0C8A4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Barlow"/>
                <a:ea typeface="Barlow"/>
                <a:cs typeface="Barlow"/>
                <a:sym typeface="Barlow"/>
              </a:endParaRPr>
            </a:p>
          </p:txBody>
        </p:sp>
        <p:sp>
          <p:nvSpPr>
            <p:cNvPr id="324" name="Google Shape;324;p30"/>
            <p:cNvSpPr/>
            <p:nvPr/>
          </p:nvSpPr>
          <p:spPr>
            <a:xfrm>
              <a:off x="5484390" y="5032775"/>
              <a:ext cx="1829700" cy="110700"/>
            </a:xfrm>
            <a:prstGeom prst="rect">
              <a:avLst/>
            </a:prstGeom>
            <a:solidFill>
              <a:srgbClr val="94DB6A"/>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Barlow"/>
                <a:ea typeface="Barlow"/>
                <a:cs typeface="Barlow"/>
                <a:sym typeface="Barlow"/>
              </a:endParaRPr>
            </a:p>
          </p:txBody>
        </p:sp>
        <p:sp>
          <p:nvSpPr>
            <p:cNvPr id="325" name="Google Shape;325;p30"/>
            <p:cNvSpPr/>
            <p:nvPr/>
          </p:nvSpPr>
          <p:spPr>
            <a:xfrm>
              <a:off x="7314195" y="5032775"/>
              <a:ext cx="1829700" cy="110700"/>
            </a:xfrm>
            <a:prstGeom prst="rect">
              <a:avLst/>
            </a:prstGeom>
            <a:solidFill>
              <a:srgbClr val="FAA63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Barlow"/>
                <a:ea typeface="Barlow"/>
                <a:cs typeface="Barlow"/>
                <a:sym typeface="Barlow"/>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31"/>
          <p:cNvSpPr txBox="1">
            <a:spLocks noGrp="1"/>
          </p:cNvSpPr>
          <p:nvPr>
            <p:ph type="title"/>
          </p:nvPr>
        </p:nvSpPr>
        <p:spPr>
          <a:xfrm>
            <a:off x="705650" y="150500"/>
            <a:ext cx="8126700" cy="1472100"/>
          </a:xfrm>
          <a:prstGeom prst="rect">
            <a:avLst/>
          </a:prstGeom>
          <a:ln>
            <a:noFill/>
          </a:ln>
        </p:spPr>
        <p:txBody>
          <a:bodyPr spcFirstLastPara="1" wrap="square" lIns="91425" tIns="91425" rIns="91425" bIns="91425" anchor="t" anchorCtr="0">
            <a:normAutofit fontScale="90000"/>
          </a:bodyPr>
          <a:lstStyle/>
          <a:p>
            <a:pPr marL="0" lvl="0" indent="0" algn="ctr" rtl="0">
              <a:spcBef>
                <a:spcPts val="0"/>
              </a:spcBef>
              <a:spcAft>
                <a:spcPts val="0"/>
              </a:spcAft>
              <a:buClr>
                <a:schemeClr val="dk1"/>
              </a:buClr>
              <a:buSzPct val="35611"/>
              <a:buFont typeface="Arial"/>
              <a:buNone/>
            </a:pPr>
            <a:r>
              <a:rPr lang="en" sz="3088" b="0">
                <a:solidFill>
                  <a:srgbClr val="E69138"/>
                </a:solidFill>
                <a:latin typeface="Raleway ExtraBold"/>
                <a:ea typeface="Raleway ExtraBold"/>
                <a:cs typeface="Raleway ExtraBold"/>
                <a:sym typeface="Raleway ExtraBold"/>
              </a:rPr>
              <a:t>EQUITABLE, TRANSFORMATIVE RESOURCES</a:t>
            </a:r>
            <a:endParaRPr sz="3088" b="0">
              <a:solidFill>
                <a:srgbClr val="E69138"/>
              </a:solidFill>
              <a:latin typeface="Raleway ExtraBold"/>
              <a:ea typeface="Raleway ExtraBold"/>
              <a:cs typeface="Raleway ExtraBold"/>
              <a:sym typeface="Raleway ExtraBold"/>
            </a:endParaRPr>
          </a:p>
          <a:p>
            <a:pPr marL="0" lvl="0" indent="0" algn="ctr" rtl="0">
              <a:lnSpc>
                <a:spcPct val="115000"/>
              </a:lnSpc>
              <a:spcBef>
                <a:spcPts val="0"/>
              </a:spcBef>
              <a:spcAft>
                <a:spcPts val="0"/>
              </a:spcAft>
              <a:buClr>
                <a:schemeClr val="dk1"/>
              </a:buClr>
              <a:buSzPct val="110000"/>
              <a:buFont typeface="Arial"/>
              <a:buNone/>
            </a:pPr>
            <a:endParaRPr sz="1000" b="0">
              <a:solidFill>
                <a:srgbClr val="E69138"/>
              </a:solidFill>
              <a:latin typeface="Raleway"/>
              <a:ea typeface="Raleway"/>
              <a:cs typeface="Raleway"/>
              <a:sym typeface="Raleway"/>
            </a:endParaRPr>
          </a:p>
          <a:p>
            <a:pPr marL="0" lvl="0" indent="0" algn="ctr" rtl="0">
              <a:lnSpc>
                <a:spcPct val="115000"/>
              </a:lnSpc>
              <a:spcBef>
                <a:spcPts val="0"/>
              </a:spcBef>
              <a:spcAft>
                <a:spcPts val="0"/>
              </a:spcAft>
              <a:buClr>
                <a:schemeClr val="dk1"/>
              </a:buClr>
              <a:buSzPct val="65999"/>
              <a:buFont typeface="Arial"/>
              <a:buNone/>
            </a:pPr>
            <a:r>
              <a:rPr lang="en" sz="1666" b="0">
                <a:solidFill>
                  <a:srgbClr val="E69138"/>
                </a:solidFill>
                <a:latin typeface="Proxima Nova"/>
                <a:ea typeface="Proxima Nova"/>
                <a:cs typeface="Proxima Nova"/>
                <a:sym typeface="Proxima Nova"/>
              </a:rPr>
              <a:t>ACPS will attract, develop and retain the highest quality staff; develop sustainable and modern facilities, infrastructure and equipment; and distribute all resources in an equitable manner to transform learning experiences and opportunities.</a:t>
            </a:r>
            <a:endParaRPr sz="3466">
              <a:solidFill>
                <a:srgbClr val="E69138"/>
              </a:solidFill>
              <a:latin typeface="Proxima Nova"/>
              <a:ea typeface="Proxima Nova"/>
              <a:cs typeface="Proxima Nova"/>
              <a:sym typeface="Proxima Nova"/>
            </a:endParaRPr>
          </a:p>
        </p:txBody>
      </p:sp>
      <p:sp>
        <p:nvSpPr>
          <p:cNvPr id="331" name="Google Shape;331;p31"/>
          <p:cNvSpPr txBox="1">
            <a:spLocks noGrp="1"/>
          </p:cNvSpPr>
          <p:nvPr>
            <p:ph type="body" idx="1"/>
          </p:nvPr>
        </p:nvSpPr>
        <p:spPr>
          <a:xfrm>
            <a:off x="705650" y="1689300"/>
            <a:ext cx="8244300" cy="3175800"/>
          </a:xfrm>
          <a:prstGeom prst="rect">
            <a:avLst/>
          </a:prstGeom>
          <a:ln>
            <a:noFill/>
          </a:ln>
        </p:spPr>
        <p:txBody>
          <a:bodyPr spcFirstLastPara="1" wrap="square" lIns="91425" tIns="91425" rIns="91425" bIns="91425" anchor="t" anchorCtr="0">
            <a:normAutofit/>
          </a:bodyPr>
          <a:lstStyle/>
          <a:p>
            <a:pPr marL="0" lvl="0" indent="0" algn="ctr" rtl="0">
              <a:spcBef>
                <a:spcPts val="0"/>
              </a:spcBef>
              <a:spcAft>
                <a:spcPts val="0"/>
              </a:spcAft>
              <a:buNone/>
            </a:pPr>
            <a:r>
              <a:rPr lang="en" sz="1500" b="1">
                <a:solidFill>
                  <a:srgbClr val="E69138"/>
                </a:solidFill>
                <a:latin typeface="Proxima Nova"/>
                <a:ea typeface="Proxima Nova"/>
                <a:cs typeface="Proxima Nova"/>
                <a:sym typeface="Proxima Nova"/>
              </a:rPr>
              <a:t>MILESTONES</a:t>
            </a:r>
            <a:endParaRPr sz="1500" b="1">
              <a:solidFill>
                <a:srgbClr val="E69138"/>
              </a:solidFill>
              <a:latin typeface="Proxima Nova"/>
              <a:ea typeface="Proxima Nova"/>
              <a:cs typeface="Proxima Nova"/>
              <a:sym typeface="Proxima Nova"/>
            </a:endParaRPr>
          </a:p>
          <a:p>
            <a:pPr marL="457200" lvl="0" indent="-311150" algn="l" rtl="0">
              <a:spcBef>
                <a:spcPts val="1200"/>
              </a:spcBef>
              <a:spcAft>
                <a:spcPts val="0"/>
              </a:spcAft>
              <a:buClr>
                <a:srgbClr val="E69138"/>
              </a:buClr>
              <a:buSzPts val="1300"/>
              <a:buFont typeface="Proxima Nova"/>
              <a:buChar char="➢"/>
            </a:pPr>
            <a:r>
              <a:rPr lang="en" sz="1300">
                <a:solidFill>
                  <a:srgbClr val="E69138"/>
                </a:solidFill>
                <a:latin typeface="Proxima Nova"/>
                <a:ea typeface="Proxima Nova"/>
                <a:cs typeface="Proxima Nova"/>
                <a:sym typeface="Proxima Nova"/>
              </a:rPr>
              <a:t>Began construction on two new schools and a new data center</a:t>
            </a:r>
            <a:endParaRPr sz="1300">
              <a:solidFill>
                <a:srgbClr val="E69138"/>
              </a:solidFill>
              <a:latin typeface="Proxima Nova"/>
              <a:ea typeface="Proxima Nova"/>
              <a:cs typeface="Proxima Nova"/>
              <a:sym typeface="Proxima Nova"/>
            </a:endParaRPr>
          </a:p>
          <a:p>
            <a:pPr marL="457200" lvl="0" indent="-311150" algn="l" rtl="0">
              <a:spcBef>
                <a:spcPts val="1000"/>
              </a:spcBef>
              <a:spcAft>
                <a:spcPts val="0"/>
              </a:spcAft>
              <a:buClr>
                <a:srgbClr val="E69138"/>
              </a:buClr>
              <a:buSzPts val="1300"/>
              <a:buFont typeface="Proxima Nova"/>
              <a:buChar char="➢"/>
            </a:pPr>
            <a:r>
              <a:rPr lang="en" sz="1300">
                <a:solidFill>
                  <a:srgbClr val="E69138"/>
                </a:solidFill>
                <a:latin typeface="Proxima Nova"/>
                <a:ea typeface="Proxima Nova"/>
                <a:cs typeface="Proxima Nova"/>
                <a:sym typeface="Proxima Nova"/>
              </a:rPr>
              <a:t>Completed collective bargaining elections</a:t>
            </a:r>
            <a:endParaRPr sz="1300">
              <a:solidFill>
                <a:srgbClr val="E69138"/>
              </a:solidFill>
              <a:latin typeface="Proxima Nova"/>
              <a:ea typeface="Proxima Nova"/>
              <a:cs typeface="Proxima Nova"/>
              <a:sym typeface="Proxima Nova"/>
            </a:endParaRPr>
          </a:p>
          <a:p>
            <a:pPr marL="457200" lvl="0" indent="-311150" algn="l" rtl="0">
              <a:spcBef>
                <a:spcPts val="1000"/>
              </a:spcBef>
              <a:spcAft>
                <a:spcPts val="0"/>
              </a:spcAft>
              <a:buClr>
                <a:srgbClr val="E69138"/>
              </a:buClr>
              <a:buSzPts val="1300"/>
              <a:buFont typeface="Proxima Nova"/>
              <a:buChar char="➢"/>
            </a:pPr>
            <a:r>
              <a:rPr lang="en" sz="1300">
                <a:solidFill>
                  <a:srgbClr val="E69138"/>
                </a:solidFill>
                <a:latin typeface="Proxima Nova"/>
                <a:ea typeface="Proxima Nova"/>
                <a:cs typeface="Proxima Nova"/>
                <a:sym typeface="Proxima Nova"/>
              </a:rPr>
              <a:t>Implemented a 3% pay increase for all employees</a:t>
            </a:r>
            <a:endParaRPr sz="1300">
              <a:solidFill>
                <a:srgbClr val="E69138"/>
              </a:solidFill>
              <a:latin typeface="Proxima Nova"/>
              <a:ea typeface="Proxima Nova"/>
              <a:cs typeface="Proxima Nova"/>
              <a:sym typeface="Proxima Nova"/>
            </a:endParaRPr>
          </a:p>
          <a:p>
            <a:pPr marL="457200" lvl="0" indent="-311150" algn="l" rtl="0">
              <a:spcBef>
                <a:spcPts val="1000"/>
              </a:spcBef>
              <a:spcAft>
                <a:spcPts val="0"/>
              </a:spcAft>
              <a:buClr>
                <a:srgbClr val="E69138"/>
              </a:buClr>
              <a:buSzPts val="1300"/>
              <a:buFont typeface="Proxima Nova"/>
              <a:buChar char="➢"/>
            </a:pPr>
            <a:r>
              <a:rPr lang="en" sz="1300">
                <a:solidFill>
                  <a:srgbClr val="E69138"/>
                </a:solidFill>
                <a:latin typeface="Proxima Nova"/>
                <a:ea typeface="Proxima Nova"/>
                <a:cs typeface="Proxima Nova"/>
                <a:sym typeface="Proxima Nova"/>
              </a:rPr>
              <a:t>Launched weapons detection system </a:t>
            </a:r>
            <a:endParaRPr sz="1300">
              <a:solidFill>
                <a:srgbClr val="E69138"/>
              </a:solidFill>
              <a:latin typeface="Proxima Nova"/>
              <a:ea typeface="Proxima Nova"/>
              <a:cs typeface="Proxima Nova"/>
              <a:sym typeface="Proxima Nova"/>
            </a:endParaRPr>
          </a:p>
          <a:p>
            <a:pPr marL="457200" lvl="0" indent="-311150" algn="l" rtl="0">
              <a:spcBef>
                <a:spcPts val="1000"/>
              </a:spcBef>
              <a:spcAft>
                <a:spcPts val="0"/>
              </a:spcAft>
              <a:buClr>
                <a:srgbClr val="E69138"/>
              </a:buClr>
              <a:buSzPts val="1300"/>
              <a:buFont typeface="Proxima Nova"/>
              <a:buChar char="➢"/>
            </a:pPr>
            <a:r>
              <a:rPr lang="en" sz="1300">
                <a:solidFill>
                  <a:srgbClr val="E69138"/>
                </a:solidFill>
                <a:latin typeface="Proxima Nova"/>
                <a:ea typeface="Proxima Nova"/>
                <a:cs typeface="Proxima Nova"/>
                <a:sym typeface="Proxima Nova"/>
              </a:rPr>
              <a:t>Opened two employee health clinics to serve as a low cost option for employees</a:t>
            </a:r>
            <a:endParaRPr sz="1300">
              <a:solidFill>
                <a:srgbClr val="E69138"/>
              </a:solidFill>
              <a:latin typeface="Proxima Nova"/>
              <a:ea typeface="Proxima Nova"/>
              <a:cs typeface="Proxima Nova"/>
              <a:sym typeface="Proxima Nova"/>
            </a:endParaRPr>
          </a:p>
          <a:p>
            <a:pPr marL="457200" lvl="0" indent="-311150" algn="l" rtl="0">
              <a:spcBef>
                <a:spcPts val="1000"/>
              </a:spcBef>
              <a:spcAft>
                <a:spcPts val="0"/>
              </a:spcAft>
              <a:buClr>
                <a:srgbClr val="E69138"/>
              </a:buClr>
              <a:buSzPts val="1300"/>
              <a:buFont typeface="Proxima Nova"/>
              <a:buChar char="➢"/>
            </a:pPr>
            <a:r>
              <a:rPr lang="en" sz="1300">
                <a:solidFill>
                  <a:srgbClr val="E69138"/>
                </a:solidFill>
                <a:latin typeface="Proxima Nova"/>
                <a:ea typeface="Proxima Nova"/>
                <a:cs typeface="Proxima Nova"/>
                <a:sym typeface="Proxima Nova"/>
              </a:rPr>
              <a:t>Started school year with full complement of bus drivers</a:t>
            </a:r>
            <a:endParaRPr sz="1300">
              <a:solidFill>
                <a:srgbClr val="E69138"/>
              </a:solidFill>
              <a:latin typeface="Proxima Nova"/>
              <a:ea typeface="Proxima Nova"/>
              <a:cs typeface="Proxima Nova"/>
              <a:sym typeface="Proxima Nova"/>
            </a:endParaRPr>
          </a:p>
        </p:txBody>
      </p:sp>
      <p:sp>
        <p:nvSpPr>
          <p:cNvPr id="332" name="Google Shape;332;p31"/>
          <p:cNvSpPr txBox="1"/>
          <p:nvPr/>
        </p:nvSpPr>
        <p:spPr>
          <a:xfrm>
            <a:off x="6618000" y="2996950"/>
            <a:ext cx="25260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800">
              <a:solidFill>
                <a:schemeClr val="dk2"/>
              </a:solidFill>
              <a:latin typeface="Barlow"/>
              <a:ea typeface="Barlow"/>
              <a:cs typeface="Barlow"/>
              <a:sym typeface="Barlow"/>
            </a:endParaRPr>
          </a:p>
        </p:txBody>
      </p:sp>
      <p:grpSp>
        <p:nvGrpSpPr>
          <p:cNvPr id="333" name="Google Shape;333;p31"/>
          <p:cNvGrpSpPr/>
          <p:nvPr/>
        </p:nvGrpSpPr>
        <p:grpSpPr>
          <a:xfrm rot="-5400000">
            <a:off x="-2443322" y="2387932"/>
            <a:ext cx="5153587" cy="357550"/>
            <a:chOff x="-5025" y="5032775"/>
            <a:chExt cx="9148920" cy="110700"/>
          </a:xfrm>
        </p:grpSpPr>
        <p:sp>
          <p:nvSpPr>
            <p:cNvPr id="334" name="Google Shape;334;p31"/>
            <p:cNvSpPr/>
            <p:nvPr/>
          </p:nvSpPr>
          <p:spPr>
            <a:xfrm>
              <a:off x="-5025" y="5032775"/>
              <a:ext cx="1829700" cy="110700"/>
            </a:xfrm>
            <a:prstGeom prst="rect">
              <a:avLst/>
            </a:prstGeom>
            <a:solidFill>
              <a:srgbClr val="1A479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Barlow"/>
                <a:ea typeface="Barlow"/>
                <a:cs typeface="Barlow"/>
                <a:sym typeface="Barlow"/>
              </a:endParaRPr>
            </a:p>
          </p:txBody>
        </p:sp>
        <p:sp>
          <p:nvSpPr>
            <p:cNvPr id="335" name="Google Shape;335;p31"/>
            <p:cNvSpPr/>
            <p:nvPr/>
          </p:nvSpPr>
          <p:spPr>
            <a:xfrm>
              <a:off x="1824780" y="5032775"/>
              <a:ext cx="1829700" cy="110700"/>
            </a:xfrm>
            <a:prstGeom prst="rect">
              <a:avLst/>
            </a:prstGeom>
            <a:solidFill>
              <a:srgbClr val="6994D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Barlow"/>
                <a:ea typeface="Barlow"/>
                <a:cs typeface="Barlow"/>
                <a:sym typeface="Barlow"/>
              </a:endParaRPr>
            </a:p>
          </p:txBody>
        </p:sp>
        <p:sp>
          <p:nvSpPr>
            <p:cNvPr id="336" name="Google Shape;336;p31"/>
            <p:cNvSpPr/>
            <p:nvPr/>
          </p:nvSpPr>
          <p:spPr>
            <a:xfrm>
              <a:off x="3654585" y="5032775"/>
              <a:ext cx="1829700" cy="110700"/>
            </a:xfrm>
            <a:prstGeom prst="rect">
              <a:avLst/>
            </a:prstGeom>
            <a:solidFill>
              <a:srgbClr val="0C8A4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Barlow"/>
                <a:ea typeface="Barlow"/>
                <a:cs typeface="Barlow"/>
                <a:sym typeface="Barlow"/>
              </a:endParaRPr>
            </a:p>
          </p:txBody>
        </p:sp>
        <p:sp>
          <p:nvSpPr>
            <p:cNvPr id="337" name="Google Shape;337;p31"/>
            <p:cNvSpPr/>
            <p:nvPr/>
          </p:nvSpPr>
          <p:spPr>
            <a:xfrm>
              <a:off x="5484390" y="5032775"/>
              <a:ext cx="1829700" cy="110700"/>
            </a:xfrm>
            <a:prstGeom prst="rect">
              <a:avLst/>
            </a:prstGeom>
            <a:solidFill>
              <a:srgbClr val="94DB6A"/>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Barlow"/>
                <a:ea typeface="Barlow"/>
                <a:cs typeface="Barlow"/>
                <a:sym typeface="Barlow"/>
              </a:endParaRPr>
            </a:p>
          </p:txBody>
        </p:sp>
        <p:sp>
          <p:nvSpPr>
            <p:cNvPr id="338" name="Google Shape;338;p31"/>
            <p:cNvSpPr/>
            <p:nvPr/>
          </p:nvSpPr>
          <p:spPr>
            <a:xfrm>
              <a:off x="7314195" y="5032775"/>
              <a:ext cx="1829700" cy="110700"/>
            </a:xfrm>
            <a:prstGeom prst="rect">
              <a:avLst/>
            </a:prstGeom>
            <a:solidFill>
              <a:srgbClr val="FAA63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Barlow"/>
                <a:ea typeface="Barlow"/>
                <a:cs typeface="Barlow"/>
                <a:sym typeface="Barlow"/>
              </a:endParaRPr>
            </a:p>
          </p:txBody>
        </p:sp>
      </p:gr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2980</Words>
  <Application>Microsoft Office PowerPoint</Application>
  <PresentationFormat>On-screen Show (16:9)</PresentationFormat>
  <Paragraphs>217</Paragraphs>
  <Slides>11</Slides>
  <Notes>11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11</vt:i4>
      </vt:variant>
    </vt:vector>
  </HeadingPairs>
  <TitlesOfParts>
    <vt:vector size="21" baseType="lpstr">
      <vt:lpstr>Raleway Medium</vt:lpstr>
      <vt:lpstr>Barlow</vt:lpstr>
      <vt:lpstr>Arial</vt:lpstr>
      <vt:lpstr>Barlow ExtraBold</vt:lpstr>
      <vt:lpstr>Proxima Nova Extrabold</vt:lpstr>
      <vt:lpstr>Proxima Nova</vt:lpstr>
      <vt:lpstr>Raleway ExtraBold</vt:lpstr>
      <vt:lpstr>Raleway</vt:lpstr>
      <vt:lpstr>Roboto</vt:lpstr>
      <vt:lpstr>Simple Light</vt:lpstr>
      <vt:lpstr>2024-25 State of the Division</vt:lpstr>
      <vt:lpstr>Strategic Plan: Learning for All</vt:lpstr>
      <vt:lpstr>LEARNING FOR ALL Our Goals</vt:lpstr>
      <vt:lpstr>Key Documents for ACPS</vt:lpstr>
      <vt:lpstr>THRIVING STUDENTS  ACPS will facilitate learning experiences grounded in high expectations, networks of care, and student curiosity to ensure academic and social-emotional development for all students while eliminating opportunity, access and achievement gaps. </vt:lpstr>
      <vt:lpstr>THRIVING STUDENTS  ACPS will facilitate learning experiences grounded in high expectations, networks of care, and student curiosity to ensure academic and social-emotional development for all students while eliminating opportunity, access and achievement gaps. </vt:lpstr>
      <vt:lpstr>AFFIRMING &amp; EMPOWERING COMMUNITIES   ACPS commits to developing a culturally-responsive environment that respects and champions the diversity of life experiences of all stakeholders and supports the physical and mental health of our students, staff and families so they are actively empowered to engage in our school community.</vt:lpstr>
      <vt:lpstr>AFFIRMING &amp; EMPOWERING COMMUNITIES   ACPS commits to developing a culturally-responsive environment that respects and champions the diversity of life experiences of all stakeholders and supports the physical and mental health of our students, staff and families so they are actively empowered to engage in our school community.</vt:lpstr>
      <vt:lpstr>EQUITABLE, TRANSFORMATIVE RESOURCES  ACPS will attract, develop and retain the highest quality staff; develop sustainable and modern facilities, infrastructure and equipment; and distribute all resources in an equitable manner to transform learning experiences and opportunities.</vt:lpstr>
      <vt:lpstr>EQUITABLE, TRANSFORMATIVE RESOURCES  ACPS will attract, develop and retain the highest quality staff; develop sustainable and modern facilities, infrastructure and equipment; and distribute all resources in an equitable manner to transform learning experiences and opportunities.</vt:lpstr>
      <vt:lpstr>2024-25 State of the Division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Christine Thompson</dc:creator>
  <cp:lastModifiedBy>Christine Thompson</cp:lastModifiedBy>
  <cp:revision>1</cp:revision>
  <dcterms:modified xsi:type="dcterms:W3CDTF">2025-11-07T20:55:20Z</dcterms:modified>
</cp:coreProperties>
</file>